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95" r:id="rId3"/>
    <p:sldMasterId id="2147483708" r:id="rId4"/>
    <p:sldMasterId id="2147483721" r:id="rId5"/>
    <p:sldMasterId id="2147483745" r:id="rId6"/>
    <p:sldMasterId id="2147483757" r:id="rId7"/>
    <p:sldMasterId id="2147483769" r:id="rId8"/>
  </p:sldMasterIdLst>
  <p:notesMasterIdLst>
    <p:notesMasterId r:id="rId60"/>
  </p:notesMasterIdLst>
  <p:handoutMasterIdLst>
    <p:handoutMasterId r:id="rId61"/>
  </p:handoutMasterIdLst>
  <p:sldIdLst>
    <p:sldId id="281" r:id="rId9"/>
    <p:sldId id="282" r:id="rId10"/>
    <p:sldId id="350" r:id="rId11"/>
    <p:sldId id="399" r:id="rId12"/>
    <p:sldId id="400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401" r:id="rId21"/>
    <p:sldId id="409" r:id="rId22"/>
    <p:sldId id="410" r:id="rId23"/>
    <p:sldId id="411" r:id="rId24"/>
    <p:sldId id="408" r:id="rId25"/>
    <p:sldId id="413" r:id="rId26"/>
    <p:sldId id="412" r:id="rId27"/>
    <p:sldId id="365" r:id="rId28"/>
    <p:sldId id="366" r:id="rId29"/>
    <p:sldId id="367" r:id="rId30"/>
    <p:sldId id="368" r:id="rId31"/>
    <p:sldId id="369" r:id="rId32"/>
    <p:sldId id="352" r:id="rId33"/>
    <p:sldId id="371" r:id="rId34"/>
    <p:sldId id="397" r:id="rId35"/>
    <p:sldId id="373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98" r:id="rId46"/>
    <p:sldId id="386" r:id="rId47"/>
    <p:sldId id="387" r:id="rId48"/>
    <p:sldId id="388" r:id="rId49"/>
    <p:sldId id="389" r:id="rId50"/>
    <p:sldId id="390" r:id="rId51"/>
    <p:sldId id="392" r:id="rId52"/>
    <p:sldId id="393" r:id="rId53"/>
    <p:sldId id="354" r:id="rId54"/>
    <p:sldId id="394" r:id="rId55"/>
    <p:sldId id="395" r:id="rId56"/>
    <p:sldId id="396" r:id="rId57"/>
    <p:sldId id="356" r:id="rId58"/>
    <p:sldId id="304" r:id="rId59"/>
  </p:sldIdLst>
  <p:sldSz cx="6858000" cy="51435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orient="horz" pos="1053" userDrawn="1">
          <p15:clr>
            <a:srgbClr val="A4A3A4"/>
          </p15:clr>
        </p15:guide>
        <p15:guide id="3" pos="2883" userDrawn="1">
          <p15:clr>
            <a:srgbClr val="A4A3A4"/>
          </p15:clr>
        </p15:guide>
        <p15:guide id="4" pos="14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BAE"/>
    <a:srgbClr val="95BC49"/>
    <a:srgbClr val="FDA907"/>
    <a:srgbClr val="BF3420"/>
    <a:srgbClr val="1D8AC1"/>
    <a:srgbClr val="062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38980" autoAdjust="0"/>
  </p:normalViewPr>
  <p:slideViewPr>
    <p:cSldViewPr>
      <p:cViewPr varScale="1">
        <p:scale>
          <a:sx n="107" d="100"/>
          <a:sy n="107" d="100"/>
        </p:scale>
        <p:origin x="410" y="55"/>
      </p:cViewPr>
      <p:guideLst>
        <p:guide orient="horz" pos="2159"/>
        <p:guide orient="horz" pos="1053"/>
        <p:guide pos="2883"/>
        <p:guide pos="14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84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spPr>
            <a:solidFill>
              <a:srgbClr val="76C2AF"/>
            </a:solidFill>
            <a:ln>
              <a:prstDash val="dash"/>
            </a:ln>
          </c:spPr>
          <c:dPt>
            <c:idx val="0"/>
            <c:bubble3D val="0"/>
            <c:spPr>
              <a:solidFill>
                <a:srgbClr val="ABD9CD"/>
              </a:solidFill>
              <a:ln w="19050">
                <a:solidFill>
                  <a:schemeClr val="lt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0-B8BE-4A3B-BF49-A0B93B32EC39}"/>
              </c:ext>
            </c:extLst>
          </c:dPt>
          <c:dPt>
            <c:idx val="1"/>
            <c:bubble3D val="0"/>
            <c:spPr>
              <a:solidFill>
                <a:srgbClr val="76C2AF"/>
              </a:solidFill>
              <a:ln w="19050">
                <a:solidFill>
                  <a:schemeClr val="lt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BE-4A3B-BF49-A0B93B32EC39}"/>
              </c:ext>
            </c:extLst>
          </c:dPt>
          <c:dPt>
            <c:idx val="2"/>
            <c:bubble3D val="0"/>
            <c:spPr>
              <a:solidFill>
                <a:srgbClr val="8FCDBD"/>
              </a:solidFill>
              <a:ln w="19050">
                <a:solidFill>
                  <a:schemeClr val="lt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2-B8BE-4A3B-BF49-A0B93B32EC39}"/>
              </c:ext>
            </c:extLst>
          </c:dPt>
          <c:dPt>
            <c:idx val="3"/>
            <c:bubble3D val="0"/>
            <c:spPr>
              <a:solidFill>
                <a:srgbClr val="ABD9CD"/>
              </a:solidFill>
              <a:ln w="19050">
                <a:solidFill>
                  <a:schemeClr val="lt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BE-4A3B-BF49-A0B93B32EC39}"/>
              </c:ext>
            </c:extLst>
          </c:dPt>
          <c:dPt>
            <c:idx val="4"/>
            <c:bubble3D val="0"/>
            <c:spPr>
              <a:solidFill>
                <a:srgbClr val="76C2AF"/>
              </a:solidFill>
              <a:ln w="19050">
                <a:solidFill>
                  <a:schemeClr val="lt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4-B8BE-4A3B-BF49-A0B93B32EC39}"/>
              </c:ext>
            </c:extLst>
          </c:dPt>
          <c:dPt>
            <c:idx val="5"/>
            <c:bubble3D val="0"/>
            <c:spPr>
              <a:solidFill>
                <a:srgbClr val="8FCDBD"/>
              </a:solidFill>
              <a:ln w="19050">
                <a:solidFill>
                  <a:schemeClr val="lt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BE-4A3B-BF49-A0B93B32EC39}"/>
              </c:ext>
            </c:extLst>
          </c:dPt>
          <c:dPt>
            <c:idx val="6"/>
            <c:bubble3D val="0"/>
            <c:spPr>
              <a:solidFill>
                <a:srgbClr val="ABD9CD"/>
              </a:solidFill>
              <a:ln w="19050">
                <a:solidFill>
                  <a:schemeClr val="lt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6-B8BE-4A3B-BF49-A0B93B32EC39}"/>
              </c:ext>
            </c:extLst>
          </c:dPt>
          <c:dPt>
            <c:idx val="7"/>
            <c:bubble3D val="0"/>
            <c:spPr>
              <a:solidFill>
                <a:srgbClr val="76C2AF"/>
              </a:solidFill>
              <a:ln w="19050">
                <a:solidFill>
                  <a:schemeClr val="lt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7-B8BE-4A3B-BF49-A0B93B32EC39}"/>
              </c:ext>
            </c:extLst>
          </c:dPt>
          <c:dPt>
            <c:idx val="8"/>
            <c:bubble3D val="0"/>
            <c:spPr>
              <a:solidFill>
                <a:srgbClr val="8FCDBD"/>
              </a:solidFill>
              <a:ln w="19050">
                <a:solidFill>
                  <a:schemeClr val="lt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8-B8BE-4A3B-BF49-A0B93B32EC39}"/>
              </c:ext>
            </c:extLst>
          </c:dPt>
          <c:cat>
            <c:strRef>
              <c:f>工作表1!$A$2:$A$10</c:f>
              <c:strCache>
                <c:ptCount val="4"/>
                <c:pt idx="0">
                  <c:v>第一季</c:v>
                </c:pt>
                <c:pt idx="1">
                  <c:v>第二季</c:v>
                </c:pt>
                <c:pt idx="2">
                  <c:v>第三季</c:v>
                </c:pt>
                <c:pt idx="3">
                  <c:v>第四季</c:v>
                </c:pt>
              </c:strCache>
            </c:strRef>
          </c:cat>
          <c:val>
            <c:numRef>
              <c:f>工作表1!$B$2:$B$10</c:f>
              <c:numCache>
                <c:formatCode>General</c:formatCode>
                <c:ptCount val="9"/>
                <c:pt idx="0">
                  <c:v>11.1</c:v>
                </c:pt>
                <c:pt idx="1">
                  <c:v>11.1</c:v>
                </c:pt>
                <c:pt idx="2">
                  <c:v>11.1</c:v>
                </c:pt>
                <c:pt idx="3">
                  <c:v>11.1</c:v>
                </c:pt>
                <c:pt idx="4">
                  <c:v>11.1</c:v>
                </c:pt>
                <c:pt idx="5">
                  <c:v>11.1</c:v>
                </c:pt>
                <c:pt idx="6">
                  <c:v>11.1</c:v>
                </c:pt>
                <c:pt idx="7">
                  <c:v>11.1</c:v>
                </c:pt>
                <c:pt idx="8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8BE-4A3B-BF49-A0B93B32E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spPr>
            <a:ln>
              <a:prstDash val="dash"/>
            </a:ln>
          </c:spPr>
          <c:dPt>
            <c:idx val="0"/>
            <c:bubble3D val="0"/>
            <c:spPr>
              <a:solidFill>
                <a:srgbClr val="FFE697"/>
              </a:solidFill>
              <a:ln w="19050">
                <a:solidFill>
                  <a:schemeClr val="lt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0-1516-49F8-ADB4-AFB158D103C7}"/>
              </c:ext>
            </c:extLst>
          </c:dPt>
          <c:dPt>
            <c:idx val="1"/>
            <c:bubble3D val="0"/>
            <c:spPr>
              <a:solidFill>
                <a:srgbClr val="FFEEB9"/>
              </a:solidFill>
              <a:ln w="19050">
                <a:solidFill>
                  <a:schemeClr val="lt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16-49F8-ADB4-AFB158D103C7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516-49F8-ADB4-AFB158D103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16-49F8-ADB4-AFB158D103C7}"/>
              </c:ext>
            </c:extLst>
          </c:dPt>
          <c:cat>
            <c:strRef>
              <c:f>工作表1!$A$2:$A$5</c:f>
              <c:strCache>
                <c:ptCount val="4"/>
                <c:pt idx="0">
                  <c:v>第一季</c:v>
                </c:pt>
                <c:pt idx="1">
                  <c:v>第二季</c:v>
                </c:pt>
                <c:pt idx="2">
                  <c:v>第三季</c:v>
                </c:pt>
                <c:pt idx="3">
                  <c:v>第四季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3.3</c:v>
                </c:pt>
                <c:pt idx="1">
                  <c:v>3.3</c:v>
                </c:pt>
                <c:pt idx="2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16-49F8-ADB4-AFB158D10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E4506-3939-40AD-89A5-AF68080CFBC8}" type="doc">
      <dgm:prSet loTypeId="urn:microsoft.com/office/officeart/2005/8/layout/venn3" loCatId="relationship" qsTypeId="urn:microsoft.com/office/officeart/2005/8/quickstyle/simple1#6" qsCatId="simple" csTypeId="urn:microsoft.com/office/officeart/2005/8/colors/colorful1#5" csCatId="colorful" phldr="1"/>
      <dgm:spPr/>
      <dgm:t>
        <a:bodyPr/>
        <a:lstStyle/>
        <a:p>
          <a:endParaRPr lang="zh-TW" altLang="en-US"/>
        </a:p>
      </dgm:t>
    </dgm:pt>
    <dgm:pt modelId="{695A1B4D-CF13-4235-9DC7-C1864BA925FE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整合知識、技能與態度</a:t>
          </a:r>
        </a:p>
      </dgm:t>
    </dgm:pt>
    <dgm:pt modelId="{92036F15-D5FF-4792-9130-CBBA64A575EC}" type="parTrans" cxnId="{8B516D32-F694-480B-B111-94E62B8A3A3A}">
      <dgm:prSet/>
      <dgm:spPr/>
      <dgm:t>
        <a:bodyPr/>
        <a:lstStyle/>
        <a:p>
          <a:endParaRPr lang="zh-TW" altLang="en-US"/>
        </a:p>
      </dgm:t>
    </dgm:pt>
    <dgm:pt modelId="{A62C4192-8761-4034-8DF2-FDFA8C37A612}" type="sibTrans" cxnId="{8B516D32-F694-480B-B111-94E62B8A3A3A}">
      <dgm:prSet/>
      <dgm:spPr/>
      <dgm:t>
        <a:bodyPr/>
        <a:lstStyle/>
        <a:p>
          <a:endParaRPr lang="zh-TW" altLang="en-US"/>
        </a:p>
      </dgm:t>
    </dgm:pt>
    <dgm:pt modelId="{36079B1A-9ECA-4141-B929-2A48759B4557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情境脈絡化的學習</a:t>
          </a:r>
        </a:p>
      </dgm:t>
    </dgm:pt>
    <dgm:pt modelId="{A633E81B-D05C-46A8-8B95-DB4D50161D7B}" type="parTrans" cxnId="{91FC727E-6606-4257-9DF5-5F32164ED0BA}">
      <dgm:prSet/>
      <dgm:spPr/>
      <dgm:t>
        <a:bodyPr/>
        <a:lstStyle/>
        <a:p>
          <a:endParaRPr lang="zh-TW" altLang="en-US"/>
        </a:p>
      </dgm:t>
    </dgm:pt>
    <dgm:pt modelId="{FEB51D9B-839E-4009-BCBD-68B939AB4839}" type="sibTrans" cxnId="{91FC727E-6606-4257-9DF5-5F32164ED0BA}">
      <dgm:prSet/>
      <dgm:spPr/>
      <dgm:t>
        <a:bodyPr/>
        <a:lstStyle/>
        <a:p>
          <a:endParaRPr lang="zh-TW" altLang="en-US"/>
        </a:p>
      </dgm:t>
    </dgm:pt>
    <dgm:pt modelId="{ED52FEB6-FD99-4108-A2A6-EB904A9DA24A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學習方法及策略</a:t>
          </a:r>
        </a:p>
      </dgm:t>
    </dgm:pt>
    <dgm:pt modelId="{17F1C51E-E5F8-41CF-BB7C-ED9BD2188D9D}" type="parTrans" cxnId="{8EC37B30-8C10-4C9E-B612-A669C7B558FD}">
      <dgm:prSet/>
      <dgm:spPr/>
      <dgm:t>
        <a:bodyPr/>
        <a:lstStyle/>
        <a:p>
          <a:endParaRPr lang="zh-TW" altLang="en-US"/>
        </a:p>
      </dgm:t>
    </dgm:pt>
    <dgm:pt modelId="{75F71903-6502-4466-832D-E5E0F893DC4D}" type="sibTrans" cxnId="{8EC37B30-8C10-4C9E-B612-A669C7B558FD}">
      <dgm:prSet/>
      <dgm:spPr/>
      <dgm:t>
        <a:bodyPr/>
        <a:lstStyle/>
        <a:p>
          <a:endParaRPr lang="zh-TW" altLang="en-US"/>
        </a:p>
      </dgm:t>
    </dgm:pt>
    <dgm:pt modelId="{E1C2496E-0635-439D-A7DC-57D01ACDC57A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活用實踐的表現</a:t>
          </a:r>
        </a:p>
      </dgm:t>
    </dgm:pt>
    <dgm:pt modelId="{8D162820-1871-4B98-B085-B89C7B152B8B}" type="parTrans" cxnId="{C64B8ECC-5A90-47E3-BAE9-AD11AE16B19F}">
      <dgm:prSet/>
      <dgm:spPr/>
      <dgm:t>
        <a:bodyPr/>
        <a:lstStyle/>
        <a:p>
          <a:endParaRPr lang="zh-TW" altLang="en-US"/>
        </a:p>
      </dgm:t>
    </dgm:pt>
    <dgm:pt modelId="{3EC173CB-31BE-4EBC-BA86-D6AD9AE8F2C0}" type="sibTrans" cxnId="{C64B8ECC-5A90-47E3-BAE9-AD11AE16B19F}">
      <dgm:prSet/>
      <dgm:spPr/>
      <dgm:t>
        <a:bodyPr/>
        <a:lstStyle/>
        <a:p>
          <a:endParaRPr lang="zh-TW" altLang="en-US"/>
        </a:p>
      </dgm:t>
    </dgm:pt>
    <dgm:pt modelId="{89CA2C92-1C19-4274-AAA7-3D91B827B6CE}" type="pres">
      <dgm:prSet presAssocID="{05CE4506-3939-40AD-89A5-AF68080CFB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D043B91-A83C-4D01-A798-B12100C215BE}" type="pres">
      <dgm:prSet presAssocID="{695A1B4D-CF13-4235-9DC7-C1864BA925FE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882255-9A32-4B90-92B0-C00B10C4CD4D}" type="pres">
      <dgm:prSet presAssocID="{A62C4192-8761-4034-8DF2-FDFA8C37A612}" presName="space" presStyleCnt="0"/>
      <dgm:spPr/>
    </dgm:pt>
    <dgm:pt modelId="{95915C4A-70EC-4FBE-B2CD-86B61962E913}" type="pres">
      <dgm:prSet presAssocID="{36079B1A-9ECA-4141-B929-2A48759B4557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1309D2-7E0A-4E9E-BBFD-337B20DD16E7}" type="pres">
      <dgm:prSet presAssocID="{FEB51D9B-839E-4009-BCBD-68B939AB4839}" presName="space" presStyleCnt="0"/>
      <dgm:spPr/>
    </dgm:pt>
    <dgm:pt modelId="{5D35B74E-FA5E-4CBD-A81A-B9DA938CC41A}" type="pres">
      <dgm:prSet presAssocID="{ED52FEB6-FD99-4108-A2A6-EB904A9DA24A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BA8767-0BDB-4F49-90D1-66361B1F6A83}" type="pres">
      <dgm:prSet presAssocID="{75F71903-6502-4466-832D-E5E0F893DC4D}" presName="space" presStyleCnt="0"/>
      <dgm:spPr/>
    </dgm:pt>
    <dgm:pt modelId="{62C80D46-0835-4038-97A2-D68798CEC271}" type="pres">
      <dgm:prSet presAssocID="{E1C2496E-0635-439D-A7DC-57D01ACDC57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1FC727E-6606-4257-9DF5-5F32164ED0BA}" srcId="{05CE4506-3939-40AD-89A5-AF68080CFBC8}" destId="{36079B1A-9ECA-4141-B929-2A48759B4557}" srcOrd="1" destOrd="0" parTransId="{A633E81B-D05C-46A8-8B95-DB4D50161D7B}" sibTransId="{FEB51D9B-839E-4009-BCBD-68B939AB4839}"/>
    <dgm:cxn modelId="{8EC37B30-8C10-4C9E-B612-A669C7B558FD}" srcId="{05CE4506-3939-40AD-89A5-AF68080CFBC8}" destId="{ED52FEB6-FD99-4108-A2A6-EB904A9DA24A}" srcOrd="2" destOrd="0" parTransId="{17F1C51E-E5F8-41CF-BB7C-ED9BD2188D9D}" sibTransId="{75F71903-6502-4466-832D-E5E0F893DC4D}"/>
    <dgm:cxn modelId="{C64B8ECC-5A90-47E3-BAE9-AD11AE16B19F}" srcId="{05CE4506-3939-40AD-89A5-AF68080CFBC8}" destId="{E1C2496E-0635-439D-A7DC-57D01ACDC57A}" srcOrd="3" destOrd="0" parTransId="{8D162820-1871-4B98-B085-B89C7B152B8B}" sibTransId="{3EC173CB-31BE-4EBC-BA86-D6AD9AE8F2C0}"/>
    <dgm:cxn modelId="{DA4C6A4B-3203-4EB0-9321-99561906F892}" type="presOf" srcId="{36079B1A-9ECA-4141-B929-2A48759B4557}" destId="{95915C4A-70EC-4FBE-B2CD-86B61962E913}" srcOrd="0" destOrd="0" presId="urn:microsoft.com/office/officeart/2005/8/layout/venn3"/>
    <dgm:cxn modelId="{0DEC72C0-41AA-423C-B6CA-BD368C33A99B}" type="presOf" srcId="{ED52FEB6-FD99-4108-A2A6-EB904A9DA24A}" destId="{5D35B74E-FA5E-4CBD-A81A-B9DA938CC41A}" srcOrd="0" destOrd="0" presId="urn:microsoft.com/office/officeart/2005/8/layout/venn3"/>
    <dgm:cxn modelId="{8B516D32-F694-480B-B111-94E62B8A3A3A}" srcId="{05CE4506-3939-40AD-89A5-AF68080CFBC8}" destId="{695A1B4D-CF13-4235-9DC7-C1864BA925FE}" srcOrd="0" destOrd="0" parTransId="{92036F15-D5FF-4792-9130-CBBA64A575EC}" sibTransId="{A62C4192-8761-4034-8DF2-FDFA8C37A612}"/>
    <dgm:cxn modelId="{DB5FDB80-4CF4-47D7-B9A4-FCE6466CC4D4}" type="presOf" srcId="{695A1B4D-CF13-4235-9DC7-C1864BA925FE}" destId="{ED043B91-A83C-4D01-A798-B12100C215BE}" srcOrd="0" destOrd="0" presId="urn:microsoft.com/office/officeart/2005/8/layout/venn3"/>
    <dgm:cxn modelId="{CA290782-D0B9-46BF-864F-F7A07340FEF0}" type="presOf" srcId="{E1C2496E-0635-439D-A7DC-57D01ACDC57A}" destId="{62C80D46-0835-4038-97A2-D68798CEC271}" srcOrd="0" destOrd="0" presId="urn:microsoft.com/office/officeart/2005/8/layout/venn3"/>
    <dgm:cxn modelId="{D52806DE-114D-48A0-8DBE-7FA03CD7AE35}" type="presOf" srcId="{05CE4506-3939-40AD-89A5-AF68080CFBC8}" destId="{89CA2C92-1C19-4274-AAA7-3D91B827B6CE}" srcOrd="0" destOrd="0" presId="urn:microsoft.com/office/officeart/2005/8/layout/venn3"/>
    <dgm:cxn modelId="{95F7B240-9D92-435B-9883-F09B7AD38D15}" type="presParOf" srcId="{89CA2C92-1C19-4274-AAA7-3D91B827B6CE}" destId="{ED043B91-A83C-4D01-A798-B12100C215BE}" srcOrd="0" destOrd="0" presId="urn:microsoft.com/office/officeart/2005/8/layout/venn3"/>
    <dgm:cxn modelId="{CCBFA168-8526-4BF7-9C96-E301F90DFF06}" type="presParOf" srcId="{89CA2C92-1C19-4274-AAA7-3D91B827B6CE}" destId="{1A882255-9A32-4B90-92B0-C00B10C4CD4D}" srcOrd="1" destOrd="0" presId="urn:microsoft.com/office/officeart/2005/8/layout/venn3"/>
    <dgm:cxn modelId="{C9CFBE0E-40C2-4562-BFC1-0A2BA5D99A89}" type="presParOf" srcId="{89CA2C92-1C19-4274-AAA7-3D91B827B6CE}" destId="{95915C4A-70EC-4FBE-B2CD-86B61962E913}" srcOrd="2" destOrd="0" presId="urn:microsoft.com/office/officeart/2005/8/layout/venn3"/>
    <dgm:cxn modelId="{5AADDD1A-8C95-4FF4-9A55-B7CFEC71E12A}" type="presParOf" srcId="{89CA2C92-1C19-4274-AAA7-3D91B827B6CE}" destId="{F41309D2-7E0A-4E9E-BBFD-337B20DD16E7}" srcOrd="3" destOrd="0" presId="urn:microsoft.com/office/officeart/2005/8/layout/venn3"/>
    <dgm:cxn modelId="{08468CBD-19D3-4284-940D-C040D3228271}" type="presParOf" srcId="{89CA2C92-1C19-4274-AAA7-3D91B827B6CE}" destId="{5D35B74E-FA5E-4CBD-A81A-B9DA938CC41A}" srcOrd="4" destOrd="0" presId="urn:microsoft.com/office/officeart/2005/8/layout/venn3"/>
    <dgm:cxn modelId="{80102D2F-16CE-47FC-B806-3A0748A1A2BB}" type="presParOf" srcId="{89CA2C92-1C19-4274-AAA7-3D91B827B6CE}" destId="{F7BA8767-0BDB-4F49-90D1-66361B1F6A83}" srcOrd="5" destOrd="0" presId="urn:microsoft.com/office/officeart/2005/8/layout/venn3"/>
    <dgm:cxn modelId="{DFFACA5F-C9E9-442D-BCE6-66D848D56308}" type="presParOf" srcId="{89CA2C92-1C19-4274-AAA7-3D91B827B6CE}" destId="{62C80D46-0835-4038-97A2-D68798CEC271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9070BE-8204-4988-9CB2-A8BE0DA7FF68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06FD8C4E-FE13-46FC-AEEB-1A7BCB382110}">
      <dgm:prSet phldrT="[文字]"/>
      <dgm:spPr/>
      <dgm:t>
        <a:bodyPr/>
        <a:lstStyle/>
        <a:p>
          <a:pPr>
            <a:spcAft>
              <a:spcPct val="35000"/>
            </a:spcAft>
          </a:pPr>
          <a:r>
            <a:rPr lang="zh-TW" altLang="en-US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學習表現</a:t>
          </a:r>
          <a:endParaRPr lang="en-US" altLang="zh-TW" b="1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dirty="0">
              <a:solidFill>
                <a:srgbClr val="FFFF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美</a:t>
          </a:r>
          <a:r>
            <a:rPr lang="en-US" dirty="0">
              <a:solidFill>
                <a:srgbClr val="FFFF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1-V-3</a:t>
          </a:r>
          <a:r>
            <a:rPr lang="zh-TW" dirty="0">
              <a:solidFill>
                <a:srgbClr val="FFFF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能運用數位及影音媒體，進行創作表現。</a:t>
          </a:r>
          <a:endParaRPr lang="zh-TW" altLang="en-US" dirty="0">
            <a:solidFill>
              <a:srgbClr val="FFFF00"/>
            </a:solidFill>
          </a:endParaRPr>
        </a:p>
      </dgm:t>
    </dgm:pt>
    <dgm:pt modelId="{63C69DDE-D01E-408C-A1FE-40394AC21E89}" type="parTrans" cxnId="{CFB36A25-119A-4439-85DC-79A072926E5C}">
      <dgm:prSet/>
      <dgm:spPr/>
      <dgm:t>
        <a:bodyPr/>
        <a:lstStyle/>
        <a:p>
          <a:endParaRPr lang="zh-TW" altLang="en-US"/>
        </a:p>
      </dgm:t>
    </dgm:pt>
    <dgm:pt modelId="{420B731F-402D-424B-91EF-396C7CD6555B}" type="sibTrans" cxnId="{CFB36A25-119A-4439-85DC-79A072926E5C}">
      <dgm:prSet/>
      <dgm:spPr/>
      <dgm:t>
        <a:bodyPr/>
        <a:lstStyle/>
        <a:p>
          <a:endParaRPr lang="zh-TW" altLang="en-US"/>
        </a:p>
      </dgm:t>
    </dgm:pt>
    <dgm:pt modelId="{9145E7AE-410F-4E7B-A449-358C98A2C15C}">
      <dgm:prSet phldrT="[文字]"/>
      <dgm:spPr/>
      <dgm:t>
        <a:bodyPr/>
        <a:lstStyle/>
        <a:p>
          <a:pPr>
            <a:spcAft>
              <a:spcPct val="35000"/>
            </a:spcAft>
          </a:pPr>
          <a:r>
            <a:rPr lang="zh-TW" altLang="en-US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學習內容</a:t>
          </a:r>
          <a:endParaRPr lang="en-US" altLang="zh-TW" b="1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美</a:t>
          </a:r>
          <a:r>
            <a:rPr lang="en-US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E-V-1</a:t>
          </a:r>
          <a:r>
            <a:rPr lang="zh-TW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形式原理</a:t>
          </a:r>
          <a:endParaRPr lang="zh-TW" altLang="en-US" strike="dblStrike" baseline="0" dirty="0"/>
        </a:p>
      </dgm:t>
    </dgm:pt>
    <dgm:pt modelId="{A11F25DB-0AA3-42E5-9B41-B763442BC1B7}" type="parTrans" cxnId="{6A1DD55A-FCBE-4FC2-85E5-A6973A5C74F5}">
      <dgm:prSet/>
      <dgm:spPr/>
      <dgm:t>
        <a:bodyPr/>
        <a:lstStyle/>
        <a:p>
          <a:endParaRPr lang="zh-TW" altLang="en-US"/>
        </a:p>
      </dgm:t>
    </dgm:pt>
    <dgm:pt modelId="{BC6D4718-88BC-40CE-BD90-4D35B8919066}" type="sibTrans" cxnId="{6A1DD55A-FCBE-4FC2-85E5-A6973A5C74F5}">
      <dgm:prSet/>
      <dgm:spPr/>
      <dgm:t>
        <a:bodyPr/>
        <a:lstStyle/>
        <a:p>
          <a:endParaRPr lang="zh-TW" altLang="en-US"/>
        </a:p>
      </dgm:t>
    </dgm:pt>
    <dgm:pt modelId="{CE83A4B9-D1A4-48AB-93FB-E1C499650CAE}">
      <dgm:prSet phldrT="[文字]"/>
      <dgm:spPr/>
      <dgm:t>
        <a:bodyPr/>
        <a:lstStyle/>
        <a:p>
          <a:pPr>
            <a:spcAft>
              <a:spcPct val="35000"/>
            </a:spcAft>
          </a:pPr>
          <a:r>
            <a:rPr lang="zh-TW" altLang="en-US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學習目標</a:t>
          </a:r>
          <a:endParaRPr lang="en-US" altLang="zh-TW" b="1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dirty="0">
              <a:solidFill>
                <a:srgbClr val="FFFF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應用</a:t>
          </a:r>
          <a:r>
            <a:rPr lang="zh-TW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形式原理與平面構成編排，並</a:t>
          </a:r>
          <a:r>
            <a:rPr lang="zh-TW" dirty="0">
              <a:solidFill>
                <a:srgbClr val="FFFF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以多媒體與資訊科技進行排版設計創作</a:t>
          </a:r>
          <a:r>
            <a:rPr lang="zh-TW" altLang="en-US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dirty="0"/>
        </a:p>
      </dgm:t>
    </dgm:pt>
    <dgm:pt modelId="{CCA24E77-0280-4DFD-8E5D-5153A6793D4B}" type="parTrans" cxnId="{CAA79BB2-900E-4E16-8923-0FBEEA6361C7}">
      <dgm:prSet/>
      <dgm:spPr/>
      <dgm:t>
        <a:bodyPr/>
        <a:lstStyle/>
        <a:p>
          <a:endParaRPr lang="zh-TW" altLang="en-US"/>
        </a:p>
      </dgm:t>
    </dgm:pt>
    <dgm:pt modelId="{94A30DE0-3F52-49EF-95EE-F0362B4D48A5}" type="sibTrans" cxnId="{CAA79BB2-900E-4E16-8923-0FBEEA6361C7}">
      <dgm:prSet/>
      <dgm:spPr/>
      <dgm:t>
        <a:bodyPr/>
        <a:lstStyle/>
        <a:p>
          <a:endParaRPr lang="zh-TW" altLang="en-US"/>
        </a:p>
      </dgm:t>
    </dgm:pt>
    <dgm:pt modelId="{F7CE4FDB-9955-46F7-B864-8B1F55A8C71F}" type="pres">
      <dgm:prSet presAssocID="{C79070BE-8204-4988-9CB2-A8BE0DA7FF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22EE52E-B0A0-491C-825C-2377DC2223AA}" type="pres">
      <dgm:prSet presAssocID="{06FD8C4E-FE13-46FC-AEEB-1A7BCB382110}" presName="node" presStyleLbl="node1" presStyleIdx="0" presStyleCnt="3" custScaleX="64178" custLinFactNeighborX="-5161" custLinFactNeighborY="-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1DE5CA-2693-4FD6-A0A1-A1CBD2B11BA9}" type="pres">
      <dgm:prSet presAssocID="{420B731F-402D-424B-91EF-396C7CD6555B}" presName="sibTrans" presStyleCnt="0"/>
      <dgm:spPr/>
    </dgm:pt>
    <dgm:pt modelId="{D7F2B4B9-0BAF-4784-BCEB-D5804C2E372E}" type="pres">
      <dgm:prSet presAssocID="{9145E7AE-410F-4E7B-A449-358C98A2C15C}" presName="node" presStyleLbl="node1" presStyleIdx="1" presStyleCnt="3" custScaleX="60320" custLinFactNeighborX="5773" custLinFactNeighborY="-3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59018F-5760-4F10-8521-DED37DD05510}" type="pres">
      <dgm:prSet presAssocID="{BC6D4718-88BC-40CE-BD90-4D35B8919066}" presName="sibTrans" presStyleCnt="0"/>
      <dgm:spPr/>
    </dgm:pt>
    <dgm:pt modelId="{207BC591-1683-4EE5-AAD3-C4CF6FAC9A57}" type="pres">
      <dgm:prSet presAssocID="{CE83A4B9-D1A4-48AB-93FB-E1C499650CAE}" presName="node" presStyleLbl="node1" presStyleIdx="2" presStyleCnt="3" custLinFactNeighborX="1172" custLinFactNeighborY="33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F2B86D1-CC91-4EAB-B78C-E4174AAA3F18}" type="presOf" srcId="{06FD8C4E-FE13-46FC-AEEB-1A7BCB382110}" destId="{922EE52E-B0A0-491C-825C-2377DC2223AA}" srcOrd="0" destOrd="0" presId="urn:microsoft.com/office/officeart/2005/8/layout/default#1"/>
    <dgm:cxn modelId="{CFB36A25-119A-4439-85DC-79A072926E5C}" srcId="{C79070BE-8204-4988-9CB2-A8BE0DA7FF68}" destId="{06FD8C4E-FE13-46FC-AEEB-1A7BCB382110}" srcOrd="0" destOrd="0" parTransId="{63C69DDE-D01E-408C-A1FE-40394AC21E89}" sibTransId="{420B731F-402D-424B-91EF-396C7CD6555B}"/>
    <dgm:cxn modelId="{6A1DD55A-FCBE-4FC2-85E5-A6973A5C74F5}" srcId="{C79070BE-8204-4988-9CB2-A8BE0DA7FF68}" destId="{9145E7AE-410F-4E7B-A449-358C98A2C15C}" srcOrd="1" destOrd="0" parTransId="{A11F25DB-0AA3-42E5-9B41-B763442BC1B7}" sibTransId="{BC6D4718-88BC-40CE-BD90-4D35B8919066}"/>
    <dgm:cxn modelId="{8D07E363-6847-4611-B8BE-D3E2BBF35C98}" type="presOf" srcId="{9145E7AE-410F-4E7B-A449-358C98A2C15C}" destId="{D7F2B4B9-0BAF-4784-BCEB-D5804C2E372E}" srcOrd="0" destOrd="0" presId="urn:microsoft.com/office/officeart/2005/8/layout/default#1"/>
    <dgm:cxn modelId="{00FFBA55-55E8-493B-8250-B26257DF086E}" type="presOf" srcId="{C79070BE-8204-4988-9CB2-A8BE0DA7FF68}" destId="{F7CE4FDB-9955-46F7-B864-8B1F55A8C71F}" srcOrd="0" destOrd="0" presId="urn:microsoft.com/office/officeart/2005/8/layout/default#1"/>
    <dgm:cxn modelId="{CAA79BB2-900E-4E16-8923-0FBEEA6361C7}" srcId="{C79070BE-8204-4988-9CB2-A8BE0DA7FF68}" destId="{CE83A4B9-D1A4-48AB-93FB-E1C499650CAE}" srcOrd="2" destOrd="0" parTransId="{CCA24E77-0280-4DFD-8E5D-5153A6793D4B}" sibTransId="{94A30DE0-3F52-49EF-95EE-F0362B4D48A5}"/>
    <dgm:cxn modelId="{8E07FC63-C1FD-45C4-AE2B-0EAB4638C9FA}" type="presOf" srcId="{CE83A4B9-D1A4-48AB-93FB-E1C499650CAE}" destId="{207BC591-1683-4EE5-AAD3-C4CF6FAC9A57}" srcOrd="0" destOrd="0" presId="urn:microsoft.com/office/officeart/2005/8/layout/default#1"/>
    <dgm:cxn modelId="{8B794499-C547-4035-8740-2751E9F20930}" type="presParOf" srcId="{F7CE4FDB-9955-46F7-B864-8B1F55A8C71F}" destId="{922EE52E-B0A0-491C-825C-2377DC2223AA}" srcOrd="0" destOrd="0" presId="urn:microsoft.com/office/officeart/2005/8/layout/default#1"/>
    <dgm:cxn modelId="{D3F4C8F9-1BA8-4C52-B46F-0C2DCC8E5115}" type="presParOf" srcId="{F7CE4FDB-9955-46F7-B864-8B1F55A8C71F}" destId="{9D1DE5CA-2693-4FD6-A0A1-A1CBD2B11BA9}" srcOrd="1" destOrd="0" presId="urn:microsoft.com/office/officeart/2005/8/layout/default#1"/>
    <dgm:cxn modelId="{C78CD1D8-CB42-4E4B-A64A-2B0CC5687833}" type="presParOf" srcId="{F7CE4FDB-9955-46F7-B864-8B1F55A8C71F}" destId="{D7F2B4B9-0BAF-4784-BCEB-D5804C2E372E}" srcOrd="2" destOrd="0" presId="urn:microsoft.com/office/officeart/2005/8/layout/default#1"/>
    <dgm:cxn modelId="{B8C1CA7C-CCBB-495C-B7C4-D334D83C49F2}" type="presParOf" srcId="{F7CE4FDB-9955-46F7-B864-8B1F55A8C71F}" destId="{2A59018F-5760-4F10-8521-DED37DD05510}" srcOrd="3" destOrd="0" presId="urn:microsoft.com/office/officeart/2005/8/layout/default#1"/>
    <dgm:cxn modelId="{CD4C2B88-9981-4EBC-B6B9-58391C68CA50}" type="presParOf" srcId="{F7CE4FDB-9955-46F7-B864-8B1F55A8C71F}" destId="{207BC591-1683-4EE5-AAD3-C4CF6FAC9A57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CE4506-3939-40AD-89A5-AF68080CFBC8}" type="doc">
      <dgm:prSet loTypeId="urn:microsoft.com/office/officeart/2005/8/layout/venn3" loCatId="relationship" qsTypeId="urn:microsoft.com/office/officeart/2005/8/quickstyle/simple1#6" qsCatId="simple" csTypeId="urn:microsoft.com/office/officeart/2005/8/colors/colorful1#5" csCatId="colorful" phldr="1"/>
      <dgm:spPr/>
      <dgm:t>
        <a:bodyPr/>
        <a:lstStyle/>
        <a:p>
          <a:endParaRPr lang="zh-TW" altLang="en-US"/>
        </a:p>
      </dgm:t>
    </dgm:pt>
    <dgm:pt modelId="{695A1B4D-CF13-4235-9DC7-C1864BA925FE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整合知識、技能與態度</a:t>
          </a:r>
        </a:p>
      </dgm:t>
    </dgm:pt>
    <dgm:pt modelId="{92036F15-D5FF-4792-9130-CBBA64A575EC}" type="parTrans" cxnId="{8B516D32-F694-480B-B111-94E62B8A3A3A}">
      <dgm:prSet/>
      <dgm:spPr/>
      <dgm:t>
        <a:bodyPr/>
        <a:lstStyle/>
        <a:p>
          <a:endParaRPr lang="zh-TW" altLang="en-US"/>
        </a:p>
      </dgm:t>
    </dgm:pt>
    <dgm:pt modelId="{A62C4192-8761-4034-8DF2-FDFA8C37A612}" type="sibTrans" cxnId="{8B516D32-F694-480B-B111-94E62B8A3A3A}">
      <dgm:prSet/>
      <dgm:spPr/>
      <dgm:t>
        <a:bodyPr/>
        <a:lstStyle/>
        <a:p>
          <a:endParaRPr lang="zh-TW" altLang="en-US"/>
        </a:p>
      </dgm:t>
    </dgm:pt>
    <dgm:pt modelId="{36079B1A-9ECA-4141-B929-2A48759B4557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情境脈絡化的學習</a:t>
          </a:r>
        </a:p>
      </dgm:t>
    </dgm:pt>
    <dgm:pt modelId="{A633E81B-D05C-46A8-8B95-DB4D50161D7B}" type="parTrans" cxnId="{91FC727E-6606-4257-9DF5-5F32164ED0BA}">
      <dgm:prSet/>
      <dgm:spPr/>
      <dgm:t>
        <a:bodyPr/>
        <a:lstStyle/>
        <a:p>
          <a:endParaRPr lang="zh-TW" altLang="en-US"/>
        </a:p>
      </dgm:t>
    </dgm:pt>
    <dgm:pt modelId="{FEB51D9B-839E-4009-BCBD-68B939AB4839}" type="sibTrans" cxnId="{91FC727E-6606-4257-9DF5-5F32164ED0BA}">
      <dgm:prSet/>
      <dgm:spPr/>
      <dgm:t>
        <a:bodyPr/>
        <a:lstStyle/>
        <a:p>
          <a:endParaRPr lang="zh-TW" altLang="en-US"/>
        </a:p>
      </dgm:t>
    </dgm:pt>
    <dgm:pt modelId="{ED52FEB6-FD99-4108-A2A6-EB904A9DA24A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學習方法及策略</a:t>
          </a:r>
        </a:p>
      </dgm:t>
    </dgm:pt>
    <dgm:pt modelId="{17F1C51E-E5F8-41CF-BB7C-ED9BD2188D9D}" type="parTrans" cxnId="{8EC37B30-8C10-4C9E-B612-A669C7B558FD}">
      <dgm:prSet/>
      <dgm:spPr/>
      <dgm:t>
        <a:bodyPr/>
        <a:lstStyle/>
        <a:p>
          <a:endParaRPr lang="zh-TW" altLang="en-US"/>
        </a:p>
      </dgm:t>
    </dgm:pt>
    <dgm:pt modelId="{75F71903-6502-4466-832D-E5E0F893DC4D}" type="sibTrans" cxnId="{8EC37B30-8C10-4C9E-B612-A669C7B558FD}">
      <dgm:prSet/>
      <dgm:spPr/>
      <dgm:t>
        <a:bodyPr/>
        <a:lstStyle/>
        <a:p>
          <a:endParaRPr lang="zh-TW" altLang="en-US"/>
        </a:p>
      </dgm:t>
    </dgm:pt>
    <dgm:pt modelId="{E1C2496E-0635-439D-A7DC-57D01ACDC57A}">
      <dgm:prSet phldrT="[文字]" custT="1"/>
      <dgm:spPr/>
      <dgm:t>
        <a:bodyPr/>
        <a:lstStyle/>
        <a:p>
          <a:r>
            <a:rPr lang="zh-TW" altLang="en-US" sz="2900" kern="1200" dirty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+mn-cs"/>
            </a:rPr>
            <a:t>活用實踐的表現</a:t>
          </a:r>
        </a:p>
      </dgm:t>
    </dgm:pt>
    <dgm:pt modelId="{8D162820-1871-4B98-B085-B89C7B152B8B}" type="parTrans" cxnId="{C64B8ECC-5A90-47E3-BAE9-AD11AE16B19F}">
      <dgm:prSet/>
      <dgm:spPr/>
      <dgm:t>
        <a:bodyPr/>
        <a:lstStyle/>
        <a:p>
          <a:endParaRPr lang="zh-TW" altLang="en-US"/>
        </a:p>
      </dgm:t>
    </dgm:pt>
    <dgm:pt modelId="{3EC173CB-31BE-4EBC-BA86-D6AD9AE8F2C0}" type="sibTrans" cxnId="{C64B8ECC-5A90-47E3-BAE9-AD11AE16B19F}">
      <dgm:prSet/>
      <dgm:spPr/>
      <dgm:t>
        <a:bodyPr/>
        <a:lstStyle/>
        <a:p>
          <a:endParaRPr lang="zh-TW" altLang="en-US"/>
        </a:p>
      </dgm:t>
    </dgm:pt>
    <dgm:pt modelId="{89CA2C92-1C19-4274-AAA7-3D91B827B6CE}" type="pres">
      <dgm:prSet presAssocID="{05CE4506-3939-40AD-89A5-AF68080CFB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D043B91-A83C-4D01-A798-B12100C215BE}" type="pres">
      <dgm:prSet presAssocID="{695A1B4D-CF13-4235-9DC7-C1864BA925FE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882255-9A32-4B90-92B0-C00B10C4CD4D}" type="pres">
      <dgm:prSet presAssocID="{A62C4192-8761-4034-8DF2-FDFA8C37A612}" presName="space" presStyleCnt="0"/>
      <dgm:spPr/>
    </dgm:pt>
    <dgm:pt modelId="{95915C4A-70EC-4FBE-B2CD-86B61962E913}" type="pres">
      <dgm:prSet presAssocID="{36079B1A-9ECA-4141-B929-2A48759B4557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1309D2-7E0A-4E9E-BBFD-337B20DD16E7}" type="pres">
      <dgm:prSet presAssocID="{FEB51D9B-839E-4009-BCBD-68B939AB4839}" presName="space" presStyleCnt="0"/>
      <dgm:spPr/>
    </dgm:pt>
    <dgm:pt modelId="{5D35B74E-FA5E-4CBD-A81A-B9DA938CC41A}" type="pres">
      <dgm:prSet presAssocID="{ED52FEB6-FD99-4108-A2A6-EB904A9DA24A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BA8767-0BDB-4F49-90D1-66361B1F6A83}" type="pres">
      <dgm:prSet presAssocID="{75F71903-6502-4466-832D-E5E0F893DC4D}" presName="space" presStyleCnt="0"/>
      <dgm:spPr/>
    </dgm:pt>
    <dgm:pt modelId="{62C80D46-0835-4038-97A2-D68798CEC271}" type="pres">
      <dgm:prSet presAssocID="{E1C2496E-0635-439D-A7DC-57D01ACDC57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EF047FD-AF7E-4C73-BE3A-42904E9E77AB}" type="presOf" srcId="{695A1B4D-CF13-4235-9DC7-C1864BA925FE}" destId="{ED043B91-A83C-4D01-A798-B12100C215BE}" srcOrd="0" destOrd="0" presId="urn:microsoft.com/office/officeart/2005/8/layout/venn3"/>
    <dgm:cxn modelId="{5F1AC43E-5663-4C85-85FB-75D01E41F819}" type="presOf" srcId="{E1C2496E-0635-439D-A7DC-57D01ACDC57A}" destId="{62C80D46-0835-4038-97A2-D68798CEC271}" srcOrd="0" destOrd="0" presId="urn:microsoft.com/office/officeart/2005/8/layout/venn3"/>
    <dgm:cxn modelId="{8EC37B30-8C10-4C9E-B612-A669C7B558FD}" srcId="{05CE4506-3939-40AD-89A5-AF68080CFBC8}" destId="{ED52FEB6-FD99-4108-A2A6-EB904A9DA24A}" srcOrd="2" destOrd="0" parTransId="{17F1C51E-E5F8-41CF-BB7C-ED9BD2188D9D}" sibTransId="{75F71903-6502-4466-832D-E5E0F893DC4D}"/>
    <dgm:cxn modelId="{8B516D32-F694-480B-B111-94E62B8A3A3A}" srcId="{05CE4506-3939-40AD-89A5-AF68080CFBC8}" destId="{695A1B4D-CF13-4235-9DC7-C1864BA925FE}" srcOrd="0" destOrd="0" parTransId="{92036F15-D5FF-4792-9130-CBBA64A575EC}" sibTransId="{A62C4192-8761-4034-8DF2-FDFA8C37A612}"/>
    <dgm:cxn modelId="{318D8713-0B1A-4C2D-A2B1-96B5D9BB46F0}" type="presOf" srcId="{ED52FEB6-FD99-4108-A2A6-EB904A9DA24A}" destId="{5D35B74E-FA5E-4CBD-A81A-B9DA938CC41A}" srcOrd="0" destOrd="0" presId="urn:microsoft.com/office/officeart/2005/8/layout/venn3"/>
    <dgm:cxn modelId="{C64B8ECC-5A90-47E3-BAE9-AD11AE16B19F}" srcId="{05CE4506-3939-40AD-89A5-AF68080CFBC8}" destId="{E1C2496E-0635-439D-A7DC-57D01ACDC57A}" srcOrd="3" destOrd="0" parTransId="{8D162820-1871-4B98-B085-B89C7B152B8B}" sibTransId="{3EC173CB-31BE-4EBC-BA86-D6AD9AE8F2C0}"/>
    <dgm:cxn modelId="{F5383D94-9A28-405F-BAE6-95580A4CFCCA}" type="presOf" srcId="{36079B1A-9ECA-4141-B929-2A48759B4557}" destId="{95915C4A-70EC-4FBE-B2CD-86B61962E913}" srcOrd="0" destOrd="0" presId="urn:microsoft.com/office/officeart/2005/8/layout/venn3"/>
    <dgm:cxn modelId="{3234B13C-3CFC-418D-882A-895E77BB5C94}" type="presOf" srcId="{05CE4506-3939-40AD-89A5-AF68080CFBC8}" destId="{89CA2C92-1C19-4274-AAA7-3D91B827B6CE}" srcOrd="0" destOrd="0" presId="urn:microsoft.com/office/officeart/2005/8/layout/venn3"/>
    <dgm:cxn modelId="{91FC727E-6606-4257-9DF5-5F32164ED0BA}" srcId="{05CE4506-3939-40AD-89A5-AF68080CFBC8}" destId="{36079B1A-9ECA-4141-B929-2A48759B4557}" srcOrd="1" destOrd="0" parTransId="{A633E81B-D05C-46A8-8B95-DB4D50161D7B}" sibTransId="{FEB51D9B-839E-4009-BCBD-68B939AB4839}"/>
    <dgm:cxn modelId="{EA8741CA-A763-40E0-A675-086DE949BEED}" type="presParOf" srcId="{89CA2C92-1C19-4274-AAA7-3D91B827B6CE}" destId="{ED043B91-A83C-4D01-A798-B12100C215BE}" srcOrd="0" destOrd="0" presId="urn:microsoft.com/office/officeart/2005/8/layout/venn3"/>
    <dgm:cxn modelId="{3CA1F3E5-B203-4A50-BE3F-91329D3F0A74}" type="presParOf" srcId="{89CA2C92-1C19-4274-AAA7-3D91B827B6CE}" destId="{1A882255-9A32-4B90-92B0-C00B10C4CD4D}" srcOrd="1" destOrd="0" presId="urn:microsoft.com/office/officeart/2005/8/layout/venn3"/>
    <dgm:cxn modelId="{4758A3B8-53B1-4BD9-A344-7581FEDEC949}" type="presParOf" srcId="{89CA2C92-1C19-4274-AAA7-3D91B827B6CE}" destId="{95915C4A-70EC-4FBE-B2CD-86B61962E913}" srcOrd="2" destOrd="0" presId="urn:microsoft.com/office/officeart/2005/8/layout/venn3"/>
    <dgm:cxn modelId="{450C8137-024C-49E5-A658-0A16CDB7DBF6}" type="presParOf" srcId="{89CA2C92-1C19-4274-AAA7-3D91B827B6CE}" destId="{F41309D2-7E0A-4E9E-BBFD-337B20DD16E7}" srcOrd="3" destOrd="0" presId="urn:microsoft.com/office/officeart/2005/8/layout/venn3"/>
    <dgm:cxn modelId="{81D8FBA7-EF6C-4812-B234-96305E814CFD}" type="presParOf" srcId="{89CA2C92-1C19-4274-AAA7-3D91B827B6CE}" destId="{5D35B74E-FA5E-4CBD-A81A-B9DA938CC41A}" srcOrd="4" destOrd="0" presId="urn:microsoft.com/office/officeart/2005/8/layout/venn3"/>
    <dgm:cxn modelId="{B2979922-0FE2-4525-8A2E-7B173D9FE516}" type="presParOf" srcId="{89CA2C92-1C19-4274-AAA7-3D91B827B6CE}" destId="{F7BA8767-0BDB-4F49-90D1-66361B1F6A83}" srcOrd="5" destOrd="0" presId="urn:microsoft.com/office/officeart/2005/8/layout/venn3"/>
    <dgm:cxn modelId="{56961E4E-348B-460F-8313-E41CAA274D5F}" type="presParOf" srcId="{89CA2C92-1C19-4274-AAA7-3D91B827B6CE}" destId="{62C80D46-0835-4038-97A2-D68798CEC271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EB9E6B-FDD3-4385-9C08-4B5A860F674E}" type="doc">
      <dgm:prSet loTypeId="urn:microsoft.com/office/officeart/2005/8/layout/chevron1" loCatId="process" qsTypeId="urn:microsoft.com/office/officeart/2005/8/quickstyle/3d7" qsCatId="3D" csTypeId="urn:microsoft.com/office/officeart/2005/8/colors/colorful5" csCatId="colorful" phldr="1"/>
      <dgm:spPr/>
    </dgm:pt>
    <dgm:pt modelId="{E97CCA8B-69FA-40DF-853A-D27803F1394F}">
      <dgm:prSet phldrT="[文字]"/>
      <dgm:spPr/>
      <dgm:t>
        <a:bodyPr/>
        <a:lstStyle/>
        <a:p>
          <a:r>
            <a:rPr lang="zh-TW" altLang="en-US" b="0" dirty="0">
              <a:latin typeface="標楷體" pitchFamily="65" charset="-120"/>
              <a:ea typeface="標楷體" pitchFamily="65" charset="-120"/>
            </a:rPr>
            <a:t>四大面向</a:t>
          </a:r>
        </a:p>
      </dgm:t>
    </dgm:pt>
    <dgm:pt modelId="{30DF2DB3-EF67-40DA-994B-1DAC150284A8}" type="parTrans" cxnId="{FE34D30D-2F29-41FE-977A-2B52A3397DC3}">
      <dgm:prSet/>
      <dgm:spPr/>
      <dgm:t>
        <a:bodyPr/>
        <a:lstStyle/>
        <a:p>
          <a:endParaRPr lang="zh-TW" altLang="en-US"/>
        </a:p>
      </dgm:t>
    </dgm:pt>
    <dgm:pt modelId="{C905F848-4D43-4C39-ADBE-DDB05471E6BA}" type="sibTrans" cxnId="{FE34D30D-2F29-41FE-977A-2B52A3397DC3}">
      <dgm:prSet/>
      <dgm:spPr/>
      <dgm:t>
        <a:bodyPr/>
        <a:lstStyle/>
        <a:p>
          <a:endParaRPr lang="zh-TW" altLang="en-US"/>
        </a:p>
      </dgm:t>
    </dgm:pt>
    <dgm:pt modelId="{CE1A5EB8-3B5C-4EF0-B383-77E026E5EFF6}">
      <dgm:prSet phldrT="[文字]"/>
      <dgm:spPr/>
      <dgm:t>
        <a:bodyPr/>
        <a:lstStyle/>
        <a:p>
          <a:r>
            <a:rPr lang="zh-TW" altLang="en-US" b="0" dirty="0">
              <a:latin typeface="標楷體" pitchFamily="65" charset="-120"/>
              <a:ea typeface="標楷體" pitchFamily="65" charset="-120"/>
            </a:rPr>
            <a:t>九項核心工作</a:t>
          </a:r>
        </a:p>
      </dgm:t>
    </dgm:pt>
    <dgm:pt modelId="{7ED6D973-4BA1-4692-BE4E-668A5660D746}" type="parTrans" cxnId="{3AA0F6F9-89A3-4508-B5C4-D38249E71019}">
      <dgm:prSet/>
      <dgm:spPr/>
      <dgm:t>
        <a:bodyPr/>
        <a:lstStyle/>
        <a:p>
          <a:endParaRPr lang="zh-TW" altLang="en-US"/>
        </a:p>
      </dgm:t>
    </dgm:pt>
    <dgm:pt modelId="{62878517-1559-4F2A-A5DB-057DAF7E6233}" type="sibTrans" cxnId="{3AA0F6F9-89A3-4508-B5C4-D38249E71019}">
      <dgm:prSet/>
      <dgm:spPr/>
      <dgm:t>
        <a:bodyPr/>
        <a:lstStyle/>
        <a:p>
          <a:endParaRPr lang="zh-TW" altLang="en-US"/>
        </a:p>
      </dgm:t>
    </dgm:pt>
    <dgm:pt modelId="{D3DC2C4C-AA73-454C-B792-81FD8D3B1FCE}">
      <dgm:prSet phldrT="[文字]"/>
      <dgm:spPr/>
      <dgm:t>
        <a:bodyPr/>
        <a:lstStyle/>
        <a:p>
          <a:r>
            <a:rPr lang="zh-TW" altLang="en-US" b="0" dirty="0">
              <a:latin typeface="標楷體" pitchFamily="65" charset="-120"/>
              <a:ea typeface="標楷體" pitchFamily="65" charset="-120"/>
            </a:rPr>
            <a:t>二十一個工作項目</a:t>
          </a:r>
        </a:p>
      </dgm:t>
    </dgm:pt>
    <dgm:pt modelId="{58CDADD2-1740-41D2-B98C-59AB38C46533}" type="parTrans" cxnId="{61E52A92-7E41-4537-A05D-44B3621484D7}">
      <dgm:prSet/>
      <dgm:spPr/>
      <dgm:t>
        <a:bodyPr/>
        <a:lstStyle/>
        <a:p>
          <a:endParaRPr lang="zh-TW" altLang="en-US"/>
        </a:p>
      </dgm:t>
    </dgm:pt>
    <dgm:pt modelId="{27871CB0-A6A9-42EB-99AD-3AB519A545AB}" type="sibTrans" cxnId="{61E52A92-7E41-4537-A05D-44B3621484D7}">
      <dgm:prSet/>
      <dgm:spPr/>
      <dgm:t>
        <a:bodyPr/>
        <a:lstStyle/>
        <a:p>
          <a:endParaRPr lang="zh-TW" altLang="en-US"/>
        </a:p>
      </dgm:t>
    </dgm:pt>
    <dgm:pt modelId="{B371A949-809C-4B9E-B735-DFC80FEEBAAA}" type="pres">
      <dgm:prSet presAssocID="{28EB9E6B-FDD3-4385-9C08-4B5A860F674E}" presName="Name0" presStyleCnt="0">
        <dgm:presLayoutVars>
          <dgm:dir/>
          <dgm:animLvl val="lvl"/>
          <dgm:resizeHandles val="exact"/>
        </dgm:presLayoutVars>
      </dgm:prSet>
      <dgm:spPr/>
    </dgm:pt>
    <dgm:pt modelId="{C0022FDA-B6C3-423E-95AB-AEBF8FCFA227}" type="pres">
      <dgm:prSet presAssocID="{E97CCA8B-69FA-40DF-853A-D27803F1394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5EB27E-4D39-4414-BAFB-B778B8D33223}" type="pres">
      <dgm:prSet presAssocID="{C905F848-4D43-4C39-ADBE-DDB05471E6BA}" presName="parTxOnlySpace" presStyleCnt="0"/>
      <dgm:spPr/>
    </dgm:pt>
    <dgm:pt modelId="{D38DDE4D-FE33-4D44-AA06-7EAF59CD5DE9}" type="pres">
      <dgm:prSet presAssocID="{CE1A5EB8-3B5C-4EF0-B383-77E026E5EFF6}" presName="parTxOnly" presStyleLbl="node1" presStyleIdx="1" presStyleCnt="3" custLinFactNeighborX="-7736" custLinFactNeighborY="4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B11351-7942-4A0C-A513-C3FF52895185}" type="pres">
      <dgm:prSet presAssocID="{62878517-1559-4F2A-A5DB-057DAF7E6233}" presName="parTxOnlySpace" presStyleCnt="0"/>
      <dgm:spPr/>
    </dgm:pt>
    <dgm:pt modelId="{912F2315-0BFF-476B-9A1A-DF7170BC796B}" type="pres">
      <dgm:prSet presAssocID="{D3DC2C4C-AA73-454C-B792-81FD8D3B1FCE}" presName="parTxOnly" presStyleLbl="node1" presStyleIdx="2" presStyleCnt="3" custAng="0" custLinFactNeighborX="-2685" custLinFactNeighborY="4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20EB61-6768-4527-AA34-52B891279B6A}" type="presOf" srcId="{E97CCA8B-69FA-40DF-853A-D27803F1394F}" destId="{C0022FDA-B6C3-423E-95AB-AEBF8FCFA227}" srcOrd="0" destOrd="0" presId="urn:microsoft.com/office/officeart/2005/8/layout/chevron1"/>
    <dgm:cxn modelId="{6F270FC0-7685-4A4C-9C20-A4358CEF3E8A}" type="presOf" srcId="{D3DC2C4C-AA73-454C-B792-81FD8D3B1FCE}" destId="{912F2315-0BFF-476B-9A1A-DF7170BC796B}" srcOrd="0" destOrd="0" presId="urn:microsoft.com/office/officeart/2005/8/layout/chevron1"/>
    <dgm:cxn modelId="{61E52A92-7E41-4537-A05D-44B3621484D7}" srcId="{28EB9E6B-FDD3-4385-9C08-4B5A860F674E}" destId="{D3DC2C4C-AA73-454C-B792-81FD8D3B1FCE}" srcOrd="2" destOrd="0" parTransId="{58CDADD2-1740-41D2-B98C-59AB38C46533}" sibTransId="{27871CB0-A6A9-42EB-99AD-3AB519A545AB}"/>
    <dgm:cxn modelId="{D0B20F5B-F8CE-4A24-B8F2-42FF0DDBEDC8}" type="presOf" srcId="{CE1A5EB8-3B5C-4EF0-B383-77E026E5EFF6}" destId="{D38DDE4D-FE33-4D44-AA06-7EAF59CD5DE9}" srcOrd="0" destOrd="0" presId="urn:microsoft.com/office/officeart/2005/8/layout/chevron1"/>
    <dgm:cxn modelId="{3AA0F6F9-89A3-4508-B5C4-D38249E71019}" srcId="{28EB9E6B-FDD3-4385-9C08-4B5A860F674E}" destId="{CE1A5EB8-3B5C-4EF0-B383-77E026E5EFF6}" srcOrd="1" destOrd="0" parTransId="{7ED6D973-4BA1-4692-BE4E-668A5660D746}" sibTransId="{62878517-1559-4F2A-A5DB-057DAF7E6233}"/>
    <dgm:cxn modelId="{BC7CBFDF-F683-454A-8F16-A18A76BA9591}" type="presOf" srcId="{28EB9E6B-FDD3-4385-9C08-4B5A860F674E}" destId="{B371A949-809C-4B9E-B735-DFC80FEEBAAA}" srcOrd="0" destOrd="0" presId="urn:microsoft.com/office/officeart/2005/8/layout/chevron1"/>
    <dgm:cxn modelId="{FE34D30D-2F29-41FE-977A-2B52A3397DC3}" srcId="{28EB9E6B-FDD3-4385-9C08-4B5A860F674E}" destId="{E97CCA8B-69FA-40DF-853A-D27803F1394F}" srcOrd="0" destOrd="0" parTransId="{30DF2DB3-EF67-40DA-994B-1DAC150284A8}" sibTransId="{C905F848-4D43-4C39-ADBE-DDB05471E6BA}"/>
    <dgm:cxn modelId="{C33B993D-1557-473C-963F-F43FEA84D1F8}" type="presParOf" srcId="{B371A949-809C-4B9E-B735-DFC80FEEBAAA}" destId="{C0022FDA-B6C3-423E-95AB-AEBF8FCFA227}" srcOrd="0" destOrd="0" presId="urn:microsoft.com/office/officeart/2005/8/layout/chevron1"/>
    <dgm:cxn modelId="{E700FB72-183B-46EB-B6A8-2E178B677916}" type="presParOf" srcId="{B371A949-809C-4B9E-B735-DFC80FEEBAAA}" destId="{B95EB27E-4D39-4414-BAFB-B778B8D33223}" srcOrd="1" destOrd="0" presId="urn:microsoft.com/office/officeart/2005/8/layout/chevron1"/>
    <dgm:cxn modelId="{8609BCAE-8B39-46C1-B727-5AB66F9AB7BE}" type="presParOf" srcId="{B371A949-809C-4B9E-B735-DFC80FEEBAAA}" destId="{D38DDE4D-FE33-4D44-AA06-7EAF59CD5DE9}" srcOrd="2" destOrd="0" presId="urn:microsoft.com/office/officeart/2005/8/layout/chevron1"/>
    <dgm:cxn modelId="{2A440834-BB8E-4970-B034-8A078BCC906A}" type="presParOf" srcId="{B371A949-809C-4B9E-B735-DFC80FEEBAAA}" destId="{85B11351-7942-4A0C-A513-C3FF52895185}" srcOrd="3" destOrd="0" presId="urn:microsoft.com/office/officeart/2005/8/layout/chevron1"/>
    <dgm:cxn modelId="{A31DDC63-3C14-4FF6-941D-740C22916BB3}" type="presParOf" srcId="{B371A949-809C-4B9E-B735-DFC80FEEBAAA}" destId="{912F2315-0BFF-476B-9A1A-DF7170BC79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EECE19-B47B-4142-8ADA-42D37F3FD64B}" type="doc">
      <dgm:prSet loTypeId="urn:microsoft.com/office/officeart/2005/8/layout/process2" loCatId="process" qsTypeId="urn:microsoft.com/office/officeart/2005/8/quickstyle/simple2" qsCatId="simple" csTypeId="urn:microsoft.com/office/officeart/2005/8/colors/colorful3" csCatId="colorful" phldr="1"/>
      <dgm:spPr/>
    </dgm:pt>
    <dgm:pt modelId="{7AA3AD20-42C0-408F-A44B-690EBCE83B95}">
      <dgm:prSet phldrT="[文字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組織與法規</a:t>
          </a:r>
        </a:p>
      </dgm:t>
    </dgm:pt>
    <dgm:pt modelId="{49FE9695-2519-4783-A299-916E403BF3BD}" type="parTrans" cxnId="{B06C5FFC-7FC9-4A67-8F99-C7CD827F9E2A}">
      <dgm:prSet/>
      <dgm:spPr/>
      <dgm:t>
        <a:bodyPr/>
        <a:lstStyle/>
        <a:p>
          <a:endParaRPr lang="zh-TW" altLang="en-US"/>
        </a:p>
      </dgm:t>
    </dgm:pt>
    <dgm:pt modelId="{764B2CDF-F147-4BA8-BE14-1DEFAE0EB99D}" type="sibTrans" cxnId="{B06C5FFC-7FC9-4A67-8F99-C7CD827F9E2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zh-TW" altLang="en-US"/>
        </a:p>
      </dgm:t>
    </dgm:pt>
    <dgm:pt modelId="{7C6DB660-8FC1-4F64-A19E-3723F6EBD065}">
      <dgm:prSet phldrT="[文字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宣導與增能</a:t>
          </a:r>
        </a:p>
      </dgm:t>
    </dgm:pt>
    <dgm:pt modelId="{12F8F3CA-F30D-4446-83F4-83F74CAD3901}" type="parTrans" cxnId="{6FB6A169-2BE4-4C59-8D1F-3A7FFD4CDE8C}">
      <dgm:prSet/>
      <dgm:spPr/>
      <dgm:t>
        <a:bodyPr/>
        <a:lstStyle/>
        <a:p>
          <a:endParaRPr lang="zh-TW" altLang="en-US"/>
        </a:p>
      </dgm:t>
    </dgm:pt>
    <dgm:pt modelId="{B7BD5A2A-5658-4BA4-B46B-6D4997707EA8}" type="sibTrans" cxnId="{6FB6A169-2BE4-4C59-8D1F-3A7FFD4CDE8C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zh-TW" altLang="en-US"/>
        </a:p>
      </dgm:t>
    </dgm:pt>
    <dgm:pt modelId="{DEA2A07E-8734-4712-93DF-1762B4589C17}">
      <dgm:prSet phldrT="[文字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資源與設備</a:t>
          </a:r>
        </a:p>
      </dgm:t>
    </dgm:pt>
    <dgm:pt modelId="{B66E58E5-7ECF-4942-A1A8-680721F02FB4}" type="parTrans" cxnId="{FD5B2502-F038-43F7-BAC5-67945B9D8227}">
      <dgm:prSet/>
      <dgm:spPr/>
      <dgm:t>
        <a:bodyPr/>
        <a:lstStyle/>
        <a:p>
          <a:endParaRPr lang="zh-TW" altLang="en-US"/>
        </a:p>
      </dgm:t>
    </dgm:pt>
    <dgm:pt modelId="{067F2DFD-7C0C-4269-80E6-A07B3A52BA45}" type="sibTrans" cxnId="{FD5B2502-F038-43F7-BAC5-67945B9D8227}">
      <dgm:prSet/>
      <dgm:spPr/>
      <dgm:t>
        <a:bodyPr/>
        <a:lstStyle/>
        <a:p>
          <a:endParaRPr lang="zh-TW" altLang="en-US"/>
        </a:p>
      </dgm:t>
    </dgm:pt>
    <dgm:pt modelId="{713D3D19-59E7-49E5-8E40-035EE68B670F}">
      <dgm:prSet phldrT="[文字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課程與教學</a:t>
          </a:r>
        </a:p>
      </dgm:t>
    </dgm:pt>
    <dgm:pt modelId="{CEDCF10C-6DE3-4F98-B171-0024EA9BB9C6}" type="parTrans" cxnId="{04E1CA37-121A-4A96-88D2-8C347BC951DD}">
      <dgm:prSet/>
      <dgm:spPr/>
      <dgm:t>
        <a:bodyPr/>
        <a:lstStyle/>
        <a:p>
          <a:endParaRPr lang="zh-TW" altLang="en-US"/>
        </a:p>
      </dgm:t>
    </dgm:pt>
    <dgm:pt modelId="{251232D5-6251-4FF9-B514-3F75C22D190A}" type="sibTrans" cxnId="{04E1CA37-121A-4A96-88D2-8C347BC951DD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zh-TW" altLang="en-US"/>
        </a:p>
      </dgm:t>
    </dgm:pt>
    <dgm:pt modelId="{FDF4F176-9141-49D1-8DA1-63B9477C9E93}" type="pres">
      <dgm:prSet presAssocID="{A3EECE19-B47B-4142-8ADA-42D37F3FD64B}" presName="linearFlow" presStyleCnt="0">
        <dgm:presLayoutVars>
          <dgm:resizeHandles val="exact"/>
        </dgm:presLayoutVars>
      </dgm:prSet>
      <dgm:spPr/>
    </dgm:pt>
    <dgm:pt modelId="{59631CB8-0106-4478-AB48-407BBEEBF079}" type="pres">
      <dgm:prSet presAssocID="{7AA3AD20-42C0-408F-A44B-690EBCE83B95}" presName="node" presStyleLbl="node1" presStyleIdx="0" presStyleCnt="4" custScaleY="76829" custLinFactNeighborX="-13488" custLinFactNeighborY="41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F59921-B87A-402A-BB0B-7AD80338B739}" type="pres">
      <dgm:prSet presAssocID="{764B2CDF-F147-4BA8-BE14-1DEFAE0EB99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C85D2EE2-9F42-4E7F-89BD-9D2C1B7B7E03}" type="pres">
      <dgm:prSet presAssocID="{764B2CDF-F147-4BA8-BE14-1DEFAE0EB99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C3FCFC7C-7BA9-4452-8B4E-28B4E7497C6D}" type="pres">
      <dgm:prSet presAssocID="{713D3D19-59E7-49E5-8E40-035EE68B670F}" presName="node" presStyleLbl="node1" presStyleIdx="1" presStyleCnt="4" custScaleY="84028" custLinFactNeighborX="-11378" custLinFactNeighborY="-117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4F7FC7-E9F8-4C83-9885-EAAD7454518D}" type="pres">
      <dgm:prSet presAssocID="{251232D5-6251-4FF9-B514-3F75C22D190A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C2A9C8ED-5978-4B1F-918E-34CE41FFDD36}" type="pres">
      <dgm:prSet presAssocID="{251232D5-6251-4FF9-B514-3F75C22D190A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36E7C767-AA04-4D2B-A58E-2367A73C6EF9}" type="pres">
      <dgm:prSet presAssocID="{7C6DB660-8FC1-4F64-A19E-3723F6EBD065}" presName="node" presStyleLbl="node1" presStyleIdx="2" presStyleCnt="4" custScaleY="76147" custLinFactNeighborX="-12766" custLinFactNeighborY="-25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FD9E04-9422-41AF-95BF-9377F3F4A97B}" type="pres">
      <dgm:prSet presAssocID="{B7BD5A2A-5658-4BA4-B46B-6D4997707EA8}" presName="sibTrans" presStyleLbl="sibTrans2D1" presStyleIdx="2" presStyleCnt="3" custAng="205556"/>
      <dgm:spPr/>
      <dgm:t>
        <a:bodyPr/>
        <a:lstStyle/>
        <a:p>
          <a:endParaRPr lang="zh-TW" altLang="en-US"/>
        </a:p>
      </dgm:t>
    </dgm:pt>
    <dgm:pt modelId="{5CDB7FF1-E895-40BD-8B8E-865A0D83035B}" type="pres">
      <dgm:prSet presAssocID="{B7BD5A2A-5658-4BA4-B46B-6D4997707EA8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F95D7863-F725-49E7-9FA4-F946C5CA2741}" type="pres">
      <dgm:prSet presAssocID="{DEA2A07E-8734-4712-93DF-1762B4589C17}" presName="node" presStyleLbl="node1" presStyleIdx="3" presStyleCnt="4" custScaleY="74114" custLinFactNeighborX="-11334" custLinFactNeighborY="-109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D6D50F4-C0F1-4696-9E7C-F1D5C4C5AAB4}" type="presOf" srcId="{B7BD5A2A-5658-4BA4-B46B-6D4997707EA8}" destId="{51FD9E04-9422-41AF-95BF-9377F3F4A97B}" srcOrd="0" destOrd="0" presId="urn:microsoft.com/office/officeart/2005/8/layout/process2"/>
    <dgm:cxn modelId="{4DA90174-4705-409A-9925-F1A89A748D9F}" type="presOf" srcId="{7C6DB660-8FC1-4F64-A19E-3723F6EBD065}" destId="{36E7C767-AA04-4D2B-A58E-2367A73C6EF9}" srcOrd="0" destOrd="0" presId="urn:microsoft.com/office/officeart/2005/8/layout/process2"/>
    <dgm:cxn modelId="{04E1CA37-121A-4A96-88D2-8C347BC951DD}" srcId="{A3EECE19-B47B-4142-8ADA-42D37F3FD64B}" destId="{713D3D19-59E7-49E5-8E40-035EE68B670F}" srcOrd="1" destOrd="0" parTransId="{CEDCF10C-6DE3-4F98-B171-0024EA9BB9C6}" sibTransId="{251232D5-6251-4FF9-B514-3F75C22D190A}"/>
    <dgm:cxn modelId="{3F2B8ABA-D1D4-4D92-A481-09C6B245213B}" type="presOf" srcId="{713D3D19-59E7-49E5-8E40-035EE68B670F}" destId="{C3FCFC7C-7BA9-4452-8B4E-28B4E7497C6D}" srcOrd="0" destOrd="0" presId="urn:microsoft.com/office/officeart/2005/8/layout/process2"/>
    <dgm:cxn modelId="{6FB6A169-2BE4-4C59-8D1F-3A7FFD4CDE8C}" srcId="{A3EECE19-B47B-4142-8ADA-42D37F3FD64B}" destId="{7C6DB660-8FC1-4F64-A19E-3723F6EBD065}" srcOrd="2" destOrd="0" parTransId="{12F8F3CA-F30D-4446-83F4-83F74CAD3901}" sibTransId="{B7BD5A2A-5658-4BA4-B46B-6D4997707EA8}"/>
    <dgm:cxn modelId="{0E7C7041-BEA5-4D2B-A90A-8F96F3BD9707}" type="presOf" srcId="{DEA2A07E-8734-4712-93DF-1762B4589C17}" destId="{F95D7863-F725-49E7-9FA4-F946C5CA2741}" srcOrd="0" destOrd="0" presId="urn:microsoft.com/office/officeart/2005/8/layout/process2"/>
    <dgm:cxn modelId="{B9033B89-983B-4F6F-813F-58DFD0F18678}" type="presOf" srcId="{7AA3AD20-42C0-408F-A44B-690EBCE83B95}" destId="{59631CB8-0106-4478-AB48-407BBEEBF079}" srcOrd="0" destOrd="0" presId="urn:microsoft.com/office/officeart/2005/8/layout/process2"/>
    <dgm:cxn modelId="{06531828-CBBB-4C64-AFA0-3E4AD1B5BAAE}" type="presOf" srcId="{A3EECE19-B47B-4142-8ADA-42D37F3FD64B}" destId="{FDF4F176-9141-49D1-8DA1-63B9477C9E93}" srcOrd="0" destOrd="0" presId="urn:microsoft.com/office/officeart/2005/8/layout/process2"/>
    <dgm:cxn modelId="{0DD2BB59-8B6A-496F-9159-F56FE204D126}" type="presOf" srcId="{251232D5-6251-4FF9-B514-3F75C22D190A}" destId="{234F7FC7-E9F8-4C83-9885-EAAD7454518D}" srcOrd="0" destOrd="0" presId="urn:microsoft.com/office/officeart/2005/8/layout/process2"/>
    <dgm:cxn modelId="{3EDCF9DE-4CC3-465D-9341-F0E23491F856}" type="presOf" srcId="{764B2CDF-F147-4BA8-BE14-1DEFAE0EB99D}" destId="{4AF59921-B87A-402A-BB0B-7AD80338B739}" srcOrd="0" destOrd="0" presId="urn:microsoft.com/office/officeart/2005/8/layout/process2"/>
    <dgm:cxn modelId="{C1B76F9C-978D-4692-AFCD-0CBC1A5110F4}" type="presOf" srcId="{B7BD5A2A-5658-4BA4-B46B-6D4997707EA8}" destId="{5CDB7FF1-E895-40BD-8B8E-865A0D83035B}" srcOrd="1" destOrd="0" presId="urn:microsoft.com/office/officeart/2005/8/layout/process2"/>
    <dgm:cxn modelId="{FD5B2502-F038-43F7-BAC5-67945B9D8227}" srcId="{A3EECE19-B47B-4142-8ADA-42D37F3FD64B}" destId="{DEA2A07E-8734-4712-93DF-1762B4589C17}" srcOrd="3" destOrd="0" parTransId="{B66E58E5-7ECF-4942-A1A8-680721F02FB4}" sibTransId="{067F2DFD-7C0C-4269-80E6-A07B3A52BA45}"/>
    <dgm:cxn modelId="{B06C5FFC-7FC9-4A67-8F99-C7CD827F9E2A}" srcId="{A3EECE19-B47B-4142-8ADA-42D37F3FD64B}" destId="{7AA3AD20-42C0-408F-A44B-690EBCE83B95}" srcOrd="0" destOrd="0" parTransId="{49FE9695-2519-4783-A299-916E403BF3BD}" sibTransId="{764B2CDF-F147-4BA8-BE14-1DEFAE0EB99D}"/>
    <dgm:cxn modelId="{F0F2557B-3059-405B-9C12-1FFC11EEA9C3}" type="presOf" srcId="{764B2CDF-F147-4BA8-BE14-1DEFAE0EB99D}" destId="{C85D2EE2-9F42-4E7F-89BD-9D2C1B7B7E03}" srcOrd="1" destOrd="0" presId="urn:microsoft.com/office/officeart/2005/8/layout/process2"/>
    <dgm:cxn modelId="{0EEB434F-FD27-4B0B-93EC-7686BD340396}" type="presOf" srcId="{251232D5-6251-4FF9-B514-3F75C22D190A}" destId="{C2A9C8ED-5978-4B1F-918E-34CE41FFDD36}" srcOrd="1" destOrd="0" presId="urn:microsoft.com/office/officeart/2005/8/layout/process2"/>
    <dgm:cxn modelId="{27D4D4F4-EFDF-4647-A5E8-AF162332E68B}" type="presParOf" srcId="{FDF4F176-9141-49D1-8DA1-63B9477C9E93}" destId="{59631CB8-0106-4478-AB48-407BBEEBF079}" srcOrd="0" destOrd="0" presId="urn:microsoft.com/office/officeart/2005/8/layout/process2"/>
    <dgm:cxn modelId="{73D7544D-5F6F-4C89-B7FD-8DA90B84AA0E}" type="presParOf" srcId="{FDF4F176-9141-49D1-8DA1-63B9477C9E93}" destId="{4AF59921-B87A-402A-BB0B-7AD80338B739}" srcOrd="1" destOrd="0" presId="urn:microsoft.com/office/officeart/2005/8/layout/process2"/>
    <dgm:cxn modelId="{F144B4C0-011D-453B-BF18-64C610A8AF6C}" type="presParOf" srcId="{4AF59921-B87A-402A-BB0B-7AD80338B739}" destId="{C85D2EE2-9F42-4E7F-89BD-9D2C1B7B7E03}" srcOrd="0" destOrd="0" presId="urn:microsoft.com/office/officeart/2005/8/layout/process2"/>
    <dgm:cxn modelId="{3E887DDB-A575-49D5-B64F-3FE32711A210}" type="presParOf" srcId="{FDF4F176-9141-49D1-8DA1-63B9477C9E93}" destId="{C3FCFC7C-7BA9-4452-8B4E-28B4E7497C6D}" srcOrd="2" destOrd="0" presId="urn:microsoft.com/office/officeart/2005/8/layout/process2"/>
    <dgm:cxn modelId="{D48FB3CA-DABB-435C-9C73-46C4961B1FA3}" type="presParOf" srcId="{FDF4F176-9141-49D1-8DA1-63B9477C9E93}" destId="{234F7FC7-E9F8-4C83-9885-EAAD7454518D}" srcOrd="3" destOrd="0" presId="urn:microsoft.com/office/officeart/2005/8/layout/process2"/>
    <dgm:cxn modelId="{940DE078-7475-44A6-B6DC-BE03C47DB2B5}" type="presParOf" srcId="{234F7FC7-E9F8-4C83-9885-EAAD7454518D}" destId="{C2A9C8ED-5978-4B1F-918E-34CE41FFDD36}" srcOrd="0" destOrd="0" presId="urn:microsoft.com/office/officeart/2005/8/layout/process2"/>
    <dgm:cxn modelId="{5109CFDA-DB15-47AE-8BA2-00225A78E5F9}" type="presParOf" srcId="{FDF4F176-9141-49D1-8DA1-63B9477C9E93}" destId="{36E7C767-AA04-4D2B-A58E-2367A73C6EF9}" srcOrd="4" destOrd="0" presId="urn:microsoft.com/office/officeart/2005/8/layout/process2"/>
    <dgm:cxn modelId="{93E1AC9C-4011-475A-A980-24BB64D596D5}" type="presParOf" srcId="{FDF4F176-9141-49D1-8DA1-63B9477C9E93}" destId="{51FD9E04-9422-41AF-95BF-9377F3F4A97B}" srcOrd="5" destOrd="0" presId="urn:microsoft.com/office/officeart/2005/8/layout/process2"/>
    <dgm:cxn modelId="{4C9107E1-F974-4273-95D5-26963DE5389A}" type="presParOf" srcId="{51FD9E04-9422-41AF-95BF-9377F3F4A97B}" destId="{5CDB7FF1-E895-40BD-8B8E-865A0D83035B}" srcOrd="0" destOrd="0" presId="urn:microsoft.com/office/officeart/2005/8/layout/process2"/>
    <dgm:cxn modelId="{1EAEC406-E078-4CE3-BF15-B1471D67EE98}" type="presParOf" srcId="{FDF4F176-9141-49D1-8DA1-63B9477C9E93}" destId="{F95D7863-F725-49E7-9FA4-F946C5CA274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43B91-A83C-4D01-A798-B12100C215BE}">
      <dsp:nvSpPr>
        <dsp:cNvPr id="0" name=""/>
        <dsp:cNvSpPr/>
      </dsp:nvSpPr>
      <dsp:spPr>
        <a:xfrm>
          <a:off x="1805" y="407097"/>
          <a:ext cx="1811152" cy="181115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674" tIns="26670" rIns="99674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>
              <a:latin typeface="標楷體" pitchFamily="65" charset="-120"/>
              <a:ea typeface="標楷體" pitchFamily="65" charset="-120"/>
            </a:rPr>
            <a:t>整合知識、技能與態度</a:t>
          </a:r>
        </a:p>
      </dsp:txBody>
      <dsp:txXfrm>
        <a:off x="267042" y="672334"/>
        <a:ext cx="1280678" cy="1280678"/>
      </dsp:txXfrm>
    </dsp:sp>
    <dsp:sp modelId="{95915C4A-70EC-4FBE-B2CD-86B61962E913}">
      <dsp:nvSpPr>
        <dsp:cNvPr id="0" name=""/>
        <dsp:cNvSpPr/>
      </dsp:nvSpPr>
      <dsp:spPr>
        <a:xfrm>
          <a:off x="1450726" y="407097"/>
          <a:ext cx="1811152" cy="181115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674" tIns="26670" rIns="99674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>
              <a:latin typeface="標楷體" pitchFamily="65" charset="-120"/>
              <a:ea typeface="標楷體" pitchFamily="65" charset="-120"/>
            </a:rPr>
            <a:t>情境脈絡化的學習</a:t>
          </a:r>
        </a:p>
      </dsp:txBody>
      <dsp:txXfrm>
        <a:off x="1715963" y="672334"/>
        <a:ext cx="1280678" cy="1280678"/>
      </dsp:txXfrm>
    </dsp:sp>
    <dsp:sp modelId="{5D35B74E-FA5E-4CBD-A81A-B9DA938CC41A}">
      <dsp:nvSpPr>
        <dsp:cNvPr id="0" name=""/>
        <dsp:cNvSpPr/>
      </dsp:nvSpPr>
      <dsp:spPr>
        <a:xfrm>
          <a:off x="2899648" y="407097"/>
          <a:ext cx="1811152" cy="181115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674" tIns="26670" rIns="99674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>
              <a:latin typeface="標楷體" pitchFamily="65" charset="-120"/>
              <a:ea typeface="標楷體" pitchFamily="65" charset="-120"/>
            </a:rPr>
            <a:t>學習方法及策略</a:t>
          </a:r>
        </a:p>
      </dsp:txBody>
      <dsp:txXfrm>
        <a:off x="3164885" y="672334"/>
        <a:ext cx="1280678" cy="1280678"/>
      </dsp:txXfrm>
    </dsp:sp>
    <dsp:sp modelId="{62C80D46-0835-4038-97A2-D68798CEC271}">
      <dsp:nvSpPr>
        <dsp:cNvPr id="0" name=""/>
        <dsp:cNvSpPr/>
      </dsp:nvSpPr>
      <dsp:spPr>
        <a:xfrm>
          <a:off x="4348570" y="407097"/>
          <a:ext cx="1811152" cy="181115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674" tIns="26670" rIns="99674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>
              <a:latin typeface="標楷體" pitchFamily="65" charset="-120"/>
              <a:ea typeface="標楷體" pitchFamily="65" charset="-120"/>
            </a:rPr>
            <a:t>活用實踐的表現</a:t>
          </a:r>
        </a:p>
      </dsp:txBody>
      <dsp:txXfrm>
        <a:off x="4613807" y="672334"/>
        <a:ext cx="1280678" cy="1280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EE52E-B0A0-491C-825C-2377DC2223AA}">
      <dsp:nvSpPr>
        <dsp:cNvPr id="0" name=""/>
        <dsp:cNvSpPr/>
      </dsp:nvSpPr>
      <dsp:spPr>
        <a:xfrm>
          <a:off x="0" y="0"/>
          <a:ext cx="2295701" cy="21462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學習表現</a:t>
          </a:r>
          <a:endParaRPr lang="en-US" altLang="zh-TW" sz="2200" b="1" kern="12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sz="2200" kern="1200" dirty="0">
              <a:solidFill>
                <a:srgbClr val="FFFF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美</a:t>
          </a:r>
          <a:r>
            <a:rPr lang="en-US" sz="2200" kern="1200" dirty="0">
              <a:solidFill>
                <a:srgbClr val="FFFF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1-V-3</a:t>
          </a:r>
          <a:r>
            <a:rPr lang="zh-TW" sz="2200" kern="1200" dirty="0">
              <a:solidFill>
                <a:srgbClr val="FFFF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能運用數位及影音媒體，進行創作表現。</a:t>
          </a:r>
          <a:endParaRPr lang="zh-TW" altLang="en-US" sz="2200" kern="1200" dirty="0">
            <a:solidFill>
              <a:srgbClr val="FFFF00"/>
            </a:solidFill>
          </a:endParaRPr>
        </a:p>
      </dsp:txBody>
      <dsp:txXfrm>
        <a:off x="0" y="0"/>
        <a:ext cx="2295701" cy="2146250"/>
      </dsp:txXfrm>
    </dsp:sp>
    <dsp:sp modelId="{D7F2B4B9-0BAF-4784-BCEB-D5804C2E372E}">
      <dsp:nvSpPr>
        <dsp:cNvPr id="0" name=""/>
        <dsp:cNvSpPr/>
      </dsp:nvSpPr>
      <dsp:spPr>
        <a:xfrm>
          <a:off x="2819115" y="0"/>
          <a:ext cx="2157697" cy="214625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學習內容</a:t>
          </a:r>
          <a:endParaRPr lang="en-US" altLang="zh-TW" sz="2200" b="1" kern="12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sz="2200" kern="1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美</a:t>
          </a:r>
          <a:r>
            <a:rPr lang="en-US" sz="2200" kern="1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E-V-1</a:t>
          </a:r>
          <a:r>
            <a:rPr lang="zh-TW" sz="2200" kern="1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形式原理</a:t>
          </a:r>
          <a:endParaRPr lang="zh-TW" altLang="en-US" sz="2200" strike="dblStrike" kern="1200" baseline="0" dirty="0"/>
        </a:p>
      </dsp:txBody>
      <dsp:txXfrm>
        <a:off x="2819115" y="0"/>
        <a:ext cx="2157697" cy="2146250"/>
      </dsp:txXfrm>
    </dsp:sp>
    <dsp:sp modelId="{207BC591-1683-4EE5-AAD3-C4CF6FAC9A57}">
      <dsp:nvSpPr>
        <dsp:cNvPr id="0" name=""/>
        <dsp:cNvSpPr/>
      </dsp:nvSpPr>
      <dsp:spPr>
        <a:xfrm>
          <a:off x="741787" y="2507844"/>
          <a:ext cx="3577084" cy="214625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學習目標</a:t>
          </a:r>
          <a:endParaRPr lang="en-US" altLang="zh-TW" sz="2200" b="1" kern="12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sz="2200" kern="1200" dirty="0">
              <a:solidFill>
                <a:srgbClr val="FFFF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應用</a:t>
          </a:r>
          <a:r>
            <a:rPr lang="zh-TW" sz="2200" kern="1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形式原理與平面構成編排，並</a:t>
          </a:r>
          <a:r>
            <a:rPr lang="zh-TW" sz="2200" kern="1200" dirty="0">
              <a:solidFill>
                <a:srgbClr val="FFFF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以多媒體與資訊科技進行排版設計創作</a:t>
          </a:r>
          <a:r>
            <a:rPr lang="zh-TW" altLang="en-US" sz="2200" kern="1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200" kern="1200" dirty="0"/>
        </a:p>
      </dsp:txBody>
      <dsp:txXfrm>
        <a:off x="741787" y="2507844"/>
        <a:ext cx="3577084" cy="2146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43B91-A83C-4D01-A798-B12100C215BE}">
      <dsp:nvSpPr>
        <dsp:cNvPr id="0" name=""/>
        <dsp:cNvSpPr/>
      </dsp:nvSpPr>
      <dsp:spPr>
        <a:xfrm>
          <a:off x="1883" y="528460"/>
          <a:ext cx="1889897" cy="188989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007" tIns="27940" rIns="104007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>
              <a:latin typeface="標楷體" pitchFamily="65" charset="-120"/>
              <a:ea typeface="標楷體" pitchFamily="65" charset="-120"/>
            </a:rPr>
            <a:t>整合知識、技能與態度</a:t>
          </a:r>
        </a:p>
      </dsp:txBody>
      <dsp:txXfrm>
        <a:off x="278652" y="805229"/>
        <a:ext cx="1336359" cy="1336359"/>
      </dsp:txXfrm>
    </dsp:sp>
    <dsp:sp modelId="{95915C4A-70EC-4FBE-B2CD-86B61962E913}">
      <dsp:nvSpPr>
        <dsp:cNvPr id="0" name=""/>
        <dsp:cNvSpPr/>
      </dsp:nvSpPr>
      <dsp:spPr>
        <a:xfrm>
          <a:off x="1513801" y="528460"/>
          <a:ext cx="1889897" cy="188989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007" tIns="27940" rIns="104007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>
              <a:latin typeface="標楷體" pitchFamily="65" charset="-120"/>
              <a:ea typeface="標楷體" pitchFamily="65" charset="-120"/>
            </a:rPr>
            <a:t>情境脈絡化的學習</a:t>
          </a:r>
        </a:p>
      </dsp:txBody>
      <dsp:txXfrm>
        <a:off x="1790570" y="805229"/>
        <a:ext cx="1336359" cy="1336359"/>
      </dsp:txXfrm>
    </dsp:sp>
    <dsp:sp modelId="{5D35B74E-FA5E-4CBD-A81A-B9DA938CC41A}">
      <dsp:nvSpPr>
        <dsp:cNvPr id="0" name=""/>
        <dsp:cNvSpPr/>
      </dsp:nvSpPr>
      <dsp:spPr>
        <a:xfrm>
          <a:off x="3025720" y="528460"/>
          <a:ext cx="1889897" cy="188989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007" tIns="27940" rIns="104007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>
              <a:latin typeface="標楷體" pitchFamily="65" charset="-120"/>
              <a:ea typeface="標楷體" pitchFamily="65" charset="-120"/>
            </a:rPr>
            <a:t>學習方法及策略</a:t>
          </a:r>
        </a:p>
      </dsp:txBody>
      <dsp:txXfrm>
        <a:off x="3302489" y="805229"/>
        <a:ext cx="1336359" cy="1336359"/>
      </dsp:txXfrm>
    </dsp:sp>
    <dsp:sp modelId="{62C80D46-0835-4038-97A2-D68798CEC271}">
      <dsp:nvSpPr>
        <dsp:cNvPr id="0" name=""/>
        <dsp:cNvSpPr/>
      </dsp:nvSpPr>
      <dsp:spPr>
        <a:xfrm>
          <a:off x="4537638" y="528460"/>
          <a:ext cx="1889897" cy="188989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007" tIns="36830" rIns="104007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+mn-cs"/>
            </a:rPr>
            <a:t>活用實踐的表現</a:t>
          </a:r>
        </a:p>
      </dsp:txBody>
      <dsp:txXfrm>
        <a:off x="4814407" y="805229"/>
        <a:ext cx="1336359" cy="13363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22FDA-B6C3-423E-95AB-AEBF8FCFA227}">
      <dsp:nvSpPr>
        <dsp:cNvPr id="0" name=""/>
        <dsp:cNvSpPr/>
      </dsp:nvSpPr>
      <dsp:spPr>
        <a:xfrm>
          <a:off x="2869" y="0"/>
          <a:ext cx="3495482" cy="57606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0" kern="1200" dirty="0">
              <a:latin typeface="標楷體" pitchFamily="65" charset="-120"/>
              <a:ea typeface="標楷體" pitchFamily="65" charset="-120"/>
            </a:rPr>
            <a:t>四大面向</a:t>
          </a:r>
        </a:p>
      </dsp:txBody>
      <dsp:txXfrm>
        <a:off x="2869" y="0"/>
        <a:ext cx="3495482" cy="576064"/>
      </dsp:txXfrm>
    </dsp:sp>
    <dsp:sp modelId="{D38DDE4D-FE33-4D44-AA06-7EAF59CD5DE9}">
      <dsp:nvSpPr>
        <dsp:cNvPr id="0" name=""/>
        <dsp:cNvSpPr/>
      </dsp:nvSpPr>
      <dsp:spPr>
        <a:xfrm>
          <a:off x="3121761" y="0"/>
          <a:ext cx="3495482" cy="57606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0" kern="1200" dirty="0">
              <a:latin typeface="標楷體" pitchFamily="65" charset="-120"/>
              <a:ea typeface="標楷體" pitchFamily="65" charset="-120"/>
            </a:rPr>
            <a:t>九項核心工作</a:t>
          </a:r>
        </a:p>
      </dsp:txBody>
      <dsp:txXfrm>
        <a:off x="3121761" y="0"/>
        <a:ext cx="3495482" cy="576064"/>
      </dsp:txXfrm>
    </dsp:sp>
    <dsp:sp modelId="{912F2315-0BFF-476B-9A1A-DF7170BC796B}">
      <dsp:nvSpPr>
        <dsp:cNvPr id="0" name=""/>
        <dsp:cNvSpPr/>
      </dsp:nvSpPr>
      <dsp:spPr>
        <a:xfrm>
          <a:off x="6285351" y="0"/>
          <a:ext cx="3495482" cy="57606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0" kern="1200" dirty="0">
              <a:latin typeface="標楷體" pitchFamily="65" charset="-120"/>
              <a:ea typeface="標楷體" pitchFamily="65" charset="-120"/>
            </a:rPr>
            <a:t>二十一個工作項目</a:t>
          </a:r>
        </a:p>
      </dsp:txBody>
      <dsp:txXfrm>
        <a:off x="6285351" y="0"/>
        <a:ext cx="3495482" cy="5760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31CB8-0106-4478-AB48-407BBEEBF079}">
      <dsp:nvSpPr>
        <dsp:cNvPr id="0" name=""/>
        <dsp:cNvSpPr/>
      </dsp:nvSpPr>
      <dsp:spPr>
        <a:xfrm>
          <a:off x="225958" y="17924"/>
          <a:ext cx="2366168" cy="58412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組織與法規</a:t>
          </a:r>
        </a:p>
      </dsp:txBody>
      <dsp:txXfrm>
        <a:off x="243067" y="35033"/>
        <a:ext cx="2331950" cy="549911"/>
      </dsp:txXfrm>
    </dsp:sp>
    <dsp:sp modelId="{4AF59921-B87A-402A-BB0B-7AD80338B739}">
      <dsp:nvSpPr>
        <dsp:cNvPr id="0" name=""/>
        <dsp:cNvSpPr/>
      </dsp:nvSpPr>
      <dsp:spPr>
        <a:xfrm rot="5215856">
          <a:off x="1313223" y="590822"/>
          <a:ext cx="240097" cy="342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-5400000">
        <a:off x="1328703" y="641892"/>
        <a:ext cx="205280" cy="168068"/>
      </dsp:txXfrm>
    </dsp:sp>
    <dsp:sp modelId="{C3FCFC7C-7BA9-4452-8B4E-28B4E7497C6D}">
      <dsp:nvSpPr>
        <dsp:cNvPr id="0" name=""/>
        <dsp:cNvSpPr/>
      </dsp:nvSpPr>
      <dsp:spPr>
        <a:xfrm>
          <a:off x="275884" y="921725"/>
          <a:ext cx="2366168" cy="63886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課程與教學</a:t>
          </a:r>
        </a:p>
      </dsp:txBody>
      <dsp:txXfrm>
        <a:off x="294596" y="940437"/>
        <a:ext cx="2328744" cy="601439"/>
      </dsp:txXfrm>
    </dsp:sp>
    <dsp:sp modelId="{234F7FC7-E9F8-4C83-9885-EAAD7454518D}">
      <dsp:nvSpPr>
        <dsp:cNvPr id="0" name=""/>
        <dsp:cNvSpPr/>
      </dsp:nvSpPr>
      <dsp:spPr>
        <a:xfrm rot="5510189">
          <a:off x="1286218" y="1597214"/>
          <a:ext cx="311699" cy="342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 rot="-5400000">
        <a:off x="1340925" y="1612456"/>
        <a:ext cx="205280" cy="218189"/>
      </dsp:txXfrm>
    </dsp:sp>
    <dsp:sp modelId="{36E7C767-AA04-4D2B-A58E-2367A73C6EF9}">
      <dsp:nvSpPr>
        <dsp:cNvPr id="0" name=""/>
        <dsp:cNvSpPr/>
      </dsp:nvSpPr>
      <dsp:spPr>
        <a:xfrm>
          <a:off x="243042" y="1975974"/>
          <a:ext cx="2366168" cy="57894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宣導與增能</a:t>
          </a:r>
        </a:p>
      </dsp:txBody>
      <dsp:txXfrm>
        <a:off x="259999" y="1992931"/>
        <a:ext cx="2332254" cy="545030"/>
      </dsp:txXfrm>
    </dsp:sp>
    <dsp:sp modelId="{51FD9E04-9422-41AF-95BF-9377F3F4A97B}">
      <dsp:nvSpPr>
        <dsp:cNvPr id="0" name=""/>
        <dsp:cNvSpPr/>
      </dsp:nvSpPr>
      <dsp:spPr>
        <a:xfrm rot="5478905">
          <a:off x="1312591" y="2557893"/>
          <a:ext cx="261239" cy="342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 rot="-5400000">
        <a:off x="1341470" y="2598350"/>
        <a:ext cx="205280" cy="182867"/>
      </dsp:txXfrm>
    </dsp:sp>
    <dsp:sp modelId="{F95D7863-F725-49E7-9FA4-F946C5CA2741}">
      <dsp:nvSpPr>
        <dsp:cNvPr id="0" name=""/>
        <dsp:cNvSpPr/>
      </dsp:nvSpPr>
      <dsp:spPr>
        <a:xfrm>
          <a:off x="276926" y="2903002"/>
          <a:ext cx="2366168" cy="56348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資源與設備</a:t>
          </a:r>
        </a:p>
      </dsp:txBody>
      <dsp:txXfrm>
        <a:off x="293430" y="2919506"/>
        <a:ext cx="2333160" cy="530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56024-E033-460B-B461-F9C8C93C904B}" type="datetimeFigureOut">
              <a:rPr lang="zh-CN" altLang="en-US" smtClean="0"/>
              <a:t>2018/5/8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72FC-EDD4-43B4-B218-6888597E2A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23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03541-C361-4440-AA44-DBB6527DDBFB}" type="datetimeFigureOut">
              <a:rPr lang="zh-CN" altLang="en-US" smtClean="0"/>
              <a:t>2018/5/8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461BB-BB29-447B-86E6-652C097B0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62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能力：涵蓋技能層面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態度：涵蓋情意、價值、習慣層面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B399C-C959-4A1E-ADAE-79FB66C08CF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60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B399C-C959-4A1E-ADAE-79FB66C08CF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75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B399C-C959-4A1E-ADAE-79FB66C08CF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065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4562F1-35AF-A449-B384-2DA2B0829B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pPr marL="0" marR="0" lvl="0" indent="0" algn="r" defTabSz="9139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396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66563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F4F9F4-DA3F-4F3B-8C8B-E735B391DBE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290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回主ＰＰＴ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0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39591A-E648-4E32-8B25-3BD2B45FC43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0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540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1630C-26BD-4C3C-8246-D525E0BD359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10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D1630C-26BD-4C3C-8246-D525E0BD359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pPr marL="0" marR="0" lvl="0" indent="0" algn="r" defTabSz="9139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560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8248EB-2DFF-458E-89F7-A8B6FA28310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pPr marL="0" marR="0" lvl="0" indent="0" algn="r" defTabSz="9139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6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弧形 5"/>
          <p:cNvSpPr/>
          <p:nvPr userDrawn="1"/>
        </p:nvSpPr>
        <p:spPr>
          <a:xfrm>
            <a:off x="1538790" y="-1395155"/>
            <a:ext cx="3746205" cy="2790310"/>
          </a:xfrm>
          <a:prstGeom prst="arc">
            <a:avLst>
              <a:gd name="adj1" fmla="val 3404"/>
              <a:gd name="adj2" fmla="val 10819516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8" name="群組 7"/>
          <p:cNvGrpSpPr/>
          <p:nvPr userDrawn="1"/>
        </p:nvGrpSpPr>
        <p:grpSpPr>
          <a:xfrm>
            <a:off x="875962" y="1"/>
            <a:ext cx="5071860" cy="1761660"/>
            <a:chOff x="1662412" y="3"/>
            <a:chExt cx="3533049" cy="1446622"/>
          </a:xfrm>
        </p:grpSpPr>
        <p:sp>
          <p:nvSpPr>
            <p:cNvPr id="2" name="椭圆 1"/>
            <p:cNvSpPr/>
            <p:nvPr userDrawn="1"/>
          </p:nvSpPr>
          <p:spPr>
            <a:xfrm rot="5400000">
              <a:off x="1537092" y="125324"/>
              <a:ext cx="1133679" cy="883040"/>
            </a:xfrm>
            <a:custGeom>
              <a:avLst/>
              <a:gdLst/>
              <a:ahLst/>
              <a:cxnLst/>
              <a:rect l="l" t="t" r="r" b="b"/>
              <a:pathLst>
                <a:path w="2028376" h="1177563">
                  <a:moveTo>
                    <a:pt x="0" y="1177563"/>
                  </a:moveTo>
                  <a:lnTo>
                    <a:pt x="0" y="0"/>
                  </a:lnTo>
                  <a:lnTo>
                    <a:pt x="2028376" y="0"/>
                  </a:lnTo>
                  <a:cubicBezTo>
                    <a:pt x="1624320" y="702037"/>
                    <a:pt x="867468" y="1174384"/>
                    <a:pt x="0" y="1177563"/>
                  </a:cubicBezTo>
                  <a:close/>
                </a:path>
              </a:pathLst>
            </a:cu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" name="矩形 7"/>
            <p:cNvSpPr/>
            <p:nvPr userDrawn="1"/>
          </p:nvSpPr>
          <p:spPr>
            <a:xfrm rot="5400000">
              <a:off x="2331597" y="213993"/>
              <a:ext cx="1311265" cy="883286"/>
            </a:xfrm>
            <a:custGeom>
              <a:avLst/>
              <a:gdLst/>
              <a:ahLst/>
              <a:cxnLst/>
              <a:rect l="l" t="t" r="r" b="b"/>
              <a:pathLst>
                <a:path w="2346109" h="1177890">
                  <a:moveTo>
                    <a:pt x="0" y="1177890"/>
                  </a:moveTo>
                  <a:lnTo>
                    <a:pt x="0" y="0"/>
                  </a:lnTo>
                  <a:lnTo>
                    <a:pt x="2346109" y="0"/>
                  </a:lnTo>
                  <a:cubicBezTo>
                    <a:pt x="2346109" y="429552"/>
                    <a:pt x="2231144" y="832251"/>
                    <a:pt x="2028377" y="1177890"/>
                  </a:cubicBezTo>
                  <a:close/>
                </a:path>
              </a:pathLst>
            </a:cu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" name="椭圆 12"/>
            <p:cNvSpPr/>
            <p:nvPr userDrawn="1"/>
          </p:nvSpPr>
          <p:spPr>
            <a:xfrm rot="5400000">
              <a:off x="4187100" y="125324"/>
              <a:ext cx="1133681" cy="883040"/>
            </a:xfrm>
            <a:custGeom>
              <a:avLst/>
              <a:gdLst/>
              <a:ahLst/>
              <a:cxnLst/>
              <a:rect l="l" t="t" r="r" b="b"/>
              <a:pathLst>
                <a:path w="2028375" h="1177562">
                  <a:moveTo>
                    <a:pt x="0" y="1177562"/>
                  </a:moveTo>
                  <a:lnTo>
                    <a:pt x="0" y="0"/>
                  </a:lnTo>
                  <a:cubicBezTo>
                    <a:pt x="867468" y="3179"/>
                    <a:pt x="1624319" y="475526"/>
                    <a:pt x="2028375" y="1177562"/>
                  </a:cubicBezTo>
                  <a:close/>
                </a:path>
              </a:pathLst>
            </a:cu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椭圆 13"/>
            <p:cNvSpPr/>
            <p:nvPr userDrawn="1"/>
          </p:nvSpPr>
          <p:spPr>
            <a:xfrm rot="5400000">
              <a:off x="3214839" y="214164"/>
              <a:ext cx="1311607" cy="883286"/>
            </a:xfrm>
            <a:custGeom>
              <a:avLst/>
              <a:gdLst/>
              <a:ahLst/>
              <a:cxnLst/>
              <a:rect l="l" t="t" r="r" b="b"/>
              <a:pathLst>
                <a:path w="2346724" h="1177890">
                  <a:moveTo>
                    <a:pt x="0" y="1177890"/>
                  </a:moveTo>
                  <a:lnTo>
                    <a:pt x="0" y="0"/>
                  </a:lnTo>
                  <a:lnTo>
                    <a:pt x="2028990" y="0"/>
                  </a:lnTo>
                  <a:cubicBezTo>
                    <a:pt x="2231759" y="345641"/>
                    <a:pt x="2346724" y="748340"/>
                    <a:pt x="2346724" y="1177890"/>
                  </a:cubicBezTo>
                  <a:close/>
                </a:path>
              </a:pathLst>
            </a:cu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椭圆 6"/>
            <p:cNvSpPr/>
            <p:nvPr userDrawn="1"/>
          </p:nvSpPr>
          <p:spPr>
            <a:xfrm>
              <a:off x="3369867" y="1289107"/>
              <a:ext cx="118139" cy="15751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8805845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2706765"/>
            <a:ext cx="6858000" cy="135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" name="Picture 2" descr="C:\Documents and Settings\yangweizhou\桌面\2.jpg"/>
          <p:cNvPicPr>
            <a:picLocks noChangeAspect="1" noChangeArrowheads="1"/>
          </p:cNvPicPr>
          <p:nvPr userDrawn="1"/>
        </p:nvPicPr>
        <p:blipFill rotWithShape="1">
          <a:blip r:embed="rId2"/>
          <a:srcRect b="20467"/>
          <a:stretch/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2B1C3DE-891D-4902-8BBC-207886B85C6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2441247-B8F3-47BF-9575-53482B7DFC07}" type="slidenum">
              <a:rPr lang="zh-TW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80596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9B9DE9E-985B-4EBC-96A0-332B4912445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06355B4-B271-4125-861E-3044BF1D5AED}" type="slidenum">
              <a:rPr lang="zh-TW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4864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4C29821-C7D1-486B-B8CF-F3CECD5EDFC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9BF4EED-F24C-420D-B541-F5B5D702392D}" type="slidenum">
              <a:rPr lang="zh-TW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88423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A6CECE6-4CB2-4BD7-A6EA-42E4D78FEC6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1DF4B65-71D4-4A08-9539-2A31B7AE5620}" type="slidenum">
              <a:rPr lang="zh-TW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4617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DC211CE-34CE-442E-8BE1-90EEC48C31B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DF4E38-6D2E-4A0B-90EC-D3B16ECA2BBE}" type="slidenum">
              <a:rPr lang="zh-TW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0453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FFE2465-1CC6-4134-B4F8-256DAD40D6C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B582372-D87E-4E09-B33F-8A73F13DA6C6}" type="slidenum">
              <a:rPr lang="zh-TW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4752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C28F062-CFF9-4226-87A3-1C846E2BA19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693FB27-4799-4B6D-9F6B-4EEE5AC9E4D2}" type="slidenum">
              <a:rPr lang="zh-TW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0080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70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3" y="204787"/>
            <a:ext cx="2256235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9" y="204793"/>
            <a:ext cx="3833813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3" y="1076328"/>
            <a:ext cx="2256235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4025508"/>
            <a:ext cx="41148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C2361-C66D-4F13-83B3-E58B45368C99}" type="datetime1">
              <a:rPr lang="zh-TW" altLang="en-US"/>
              <a:pPr>
                <a:defRPr/>
              </a:pPr>
              <a:t>2018/5/8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862D-E695-4545-88C2-9979944A62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373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944CD-86AB-4D36-90CB-88D5B8037613}" type="datetime1">
              <a:rPr lang="zh-TW" altLang="en-US"/>
              <a:pPr>
                <a:defRPr/>
              </a:pPr>
              <a:t>2018/5/8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BE42-963B-4A89-B8FA-AC9CE5C016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3809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弧形 5"/>
          <p:cNvSpPr/>
          <p:nvPr userDrawn="1"/>
        </p:nvSpPr>
        <p:spPr>
          <a:xfrm>
            <a:off x="1538790" y="-1395155"/>
            <a:ext cx="3746205" cy="2790310"/>
          </a:xfrm>
          <a:prstGeom prst="arc">
            <a:avLst>
              <a:gd name="adj1" fmla="val 3404"/>
              <a:gd name="adj2" fmla="val 10819516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8" name="群組 7"/>
          <p:cNvGrpSpPr/>
          <p:nvPr userDrawn="1"/>
        </p:nvGrpSpPr>
        <p:grpSpPr>
          <a:xfrm>
            <a:off x="875962" y="1"/>
            <a:ext cx="5071860" cy="1761660"/>
            <a:chOff x="1662412" y="3"/>
            <a:chExt cx="3533049" cy="1446622"/>
          </a:xfrm>
        </p:grpSpPr>
        <p:sp>
          <p:nvSpPr>
            <p:cNvPr id="2" name="椭圆 1"/>
            <p:cNvSpPr/>
            <p:nvPr userDrawn="1"/>
          </p:nvSpPr>
          <p:spPr>
            <a:xfrm rot="5400000">
              <a:off x="1537092" y="125324"/>
              <a:ext cx="1133679" cy="883040"/>
            </a:xfrm>
            <a:custGeom>
              <a:avLst/>
              <a:gdLst/>
              <a:ahLst/>
              <a:cxnLst/>
              <a:rect l="l" t="t" r="r" b="b"/>
              <a:pathLst>
                <a:path w="2028376" h="1177563">
                  <a:moveTo>
                    <a:pt x="0" y="1177563"/>
                  </a:moveTo>
                  <a:lnTo>
                    <a:pt x="0" y="0"/>
                  </a:lnTo>
                  <a:lnTo>
                    <a:pt x="2028376" y="0"/>
                  </a:lnTo>
                  <a:cubicBezTo>
                    <a:pt x="1624320" y="702037"/>
                    <a:pt x="867468" y="1174384"/>
                    <a:pt x="0" y="1177563"/>
                  </a:cubicBezTo>
                  <a:close/>
                </a:path>
              </a:pathLst>
            </a:cu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" name="矩形 7"/>
            <p:cNvSpPr/>
            <p:nvPr userDrawn="1"/>
          </p:nvSpPr>
          <p:spPr>
            <a:xfrm rot="5400000">
              <a:off x="2331597" y="213993"/>
              <a:ext cx="1311265" cy="883286"/>
            </a:xfrm>
            <a:custGeom>
              <a:avLst/>
              <a:gdLst/>
              <a:ahLst/>
              <a:cxnLst/>
              <a:rect l="l" t="t" r="r" b="b"/>
              <a:pathLst>
                <a:path w="2346109" h="1177890">
                  <a:moveTo>
                    <a:pt x="0" y="1177890"/>
                  </a:moveTo>
                  <a:lnTo>
                    <a:pt x="0" y="0"/>
                  </a:lnTo>
                  <a:lnTo>
                    <a:pt x="2346109" y="0"/>
                  </a:lnTo>
                  <a:cubicBezTo>
                    <a:pt x="2346109" y="429552"/>
                    <a:pt x="2231144" y="832251"/>
                    <a:pt x="2028377" y="1177890"/>
                  </a:cubicBezTo>
                  <a:close/>
                </a:path>
              </a:pathLst>
            </a:cu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椭圆 12"/>
            <p:cNvSpPr/>
            <p:nvPr userDrawn="1"/>
          </p:nvSpPr>
          <p:spPr>
            <a:xfrm rot="5400000">
              <a:off x="4187100" y="125324"/>
              <a:ext cx="1133681" cy="883040"/>
            </a:xfrm>
            <a:custGeom>
              <a:avLst/>
              <a:gdLst/>
              <a:ahLst/>
              <a:cxnLst/>
              <a:rect l="l" t="t" r="r" b="b"/>
              <a:pathLst>
                <a:path w="2028375" h="1177562">
                  <a:moveTo>
                    <a:pt x="0" y="1177562"/>
                  </a:moveTo>
                  <a:lnTo>
                    <a:pt x="0" y="0"/>
                  </a:lnTo>
                  <a:cubicBezTo>
                    <a:pt x="867468" y="3179"/>
                    <a:pt x="1624319" y="475526"/>
                    <a:pt x="2028375" y="1177562"/>
                  </a:cubicBezTo>
                  <a:close/>
                </a:path>
              </a:pathLst>
            </a:cu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椭圆 13"/>
            <p:cNvSpPr/>
            <p:nvPr userDrawn="1"/>
          </p:nvSpPr>
          <p:spPr>
            <a:xfrm rot="5400000">
              <a:off x="3214839" y="214164"/>
              <a:ext cx="1311607" cy="883286"/>
            </a:xfrm>
            <a:custGeom>
              <a:avLst/>
              <a:gdLst/>
              <a:ahLst/>
              <a:cxnLst/>
              <a:rect l="l" t="t" r="r" b="b"/>
              <a:pathLst>
                <a:path w="2346724" h="1177890">
                  <a:moveTo>
                    <a:pt x="0" y="1177890"/>
                  </a:moveTo>
                  <a:lnTo>
                    <a:pt x="0" y="0"/>
                  </a:lnTo>
                  <a:lnTo>
                    <a:pt x="2028990" y="0"/>
                  </a:lnTo>
                  <a:cubicBezTo>
                    <a:pt x="2231759" y="345641"/>
                    <a:pt x="2346724" y="748340"/>
                    <a:pt x="2346724" y="1177890"/>
                  </a:cubicBezTo>
                  <a:close/>
                </a:path>
              </a:pathLst>
            </a:cu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椭圆 6"/>
            <p:cNvSpPr/>
            <p:nvPr userDrawn="1"/>
          </p:nvSpPr>
          <p:spPr>
            <a:xfrm>
              <a:off x="3369867" y="1289107"/>
              <a:ext cx="118139" cy="15751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78493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11143" y="0"/>
            <a:ext cx="79294" cy="721610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6601317" y="4963098"/>
            <a:ext cx="79294" cy="180402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391164" y="681540"/>
            <a:ext cx="263279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255" y="4062576"/>
            <a:ext cx="1046366" cy="8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6735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11143" y="0"/>
            <a:ext cx="79294" cy="721610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6601317" y="4963098"/>
            <a:ext cx="79294" cy="180402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391164" y="681540"/>
            <a:ext cx="263279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255" y="4062576"/>
            <a:ext cx="1046366" cy="8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4153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11143" y="0"/>
            <a:ext cx="79294" cy="721610"/>
            <a:chOff x="281524" y="0"/>
            <a:chExt cx="105725" cy="721610"/>
          </a:xfrm>
          <a:solidFill>
            <a:srgbClr val="95BC49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6601317" y="4963098"/>
            <a:ext cx="79294" cy="180402"/>
            <a:chOff x="281524" y="0"/>
            <a:chExt cx="105725" cy="721610"/>
          </a:xfrm>
          <a:solidFill>
            <a:srgbClr val="95BC49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391164" y="681540"/>
            <a:ext cx="263279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5" y="4051676"/>
            <a:ext cx="1046366" cy="8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7649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11143" y="0"/>
            <a:ext cx="79294" cy="721610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6601317" y="4963098"/>
            <a:ext cx="79294" cy="180402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391164" y="681540"/>
            <a:ext cx="263279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5" y="4051676"/>
            <a:ext cx="1046366" cy="8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7814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11143" y="0"/>
            <a:ext cx="79294" cy="721610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6601317" y="4963098"/>
            <a:ext cx="79294" cy="180402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391164" y="681540"/>
            <a:ext cx="263279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5" y="4051676"/>
            <a:ext cx="1046366" cy="8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82243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11143" y="0"/>
            <a:ext cx="79294" cy="721610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6601317" y="4963098"/>
            <a:ext cx="79294" cy="180402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391164" y="681540"/>
            <a:ext cx="263279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5" y="4051676"/>
            <a:ext cx="1046366" cy="8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0193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21135" y="0"/>
            <a:ext cx="169304" cy="721610"/>
            <a:chOff x="161510" y="0"/>
            <a:chExt cx="225739" cy="721610"/>
          </a:xfrm>
        </p:grpSpPr>
        <p:sp>
          <p:nvSpPr>
            <p:cNvPr id="3" name="矩形 2"/>
            <p:cNvSpPr/>
            <p:nvPr/>
          </p:nvSpPr>
          <p:spPr>
            <a:xfrm>
              <a:off x="16151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21517" y="0"/>
              <a:ext cx="45719" cy="721610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6601318" y="4963098"/>
            <a:ext cx="169304" cy="180402"/>
            <a:chOff x="161510" y="0"/>
            <a:chExt cx="225739" cy="721610"/>
          </a:xfrm>
        </p:grpSpPr>
        <p:sp>
          <p:nvSpPr>
            <p:cNvPr id="8" name="矩形 7"/>
            <p:cNvSpPr/>
            <p:nvPr/>
          </p:nvSpPr>
          <p:spPr>
            <a:xfrm>
              <a:off x="16151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21517" y="0"/>
              <a:ext cx="45719" cy="721610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5" y="4051676"/>
            <a:ext cx="1046366" cy="8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8893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08673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226456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2706765"/>
            <a:ext cx="6858000" cy="135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 descr="C:\Documents and Settings\yangweizhou\桌面\2.jpg"/>
          <p:cNvPicPr>
            <a:picLocks noChangeAspect="1" noChangeArrowheads="1"/>
          </p:cNvPicPr>
          <p:nvPr userDrawn="1"/>
        </p:nvPicPr>
        <p:blipFill rotWithShape="1">
          <a:blip r:embed="rId2"/>
          <a:srcRect b="20467"/>
          <a:stretch/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309444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52120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11143" y="0"/>
            <a:ext cx="79294" cy="721610"/>
            <a:chOff x="281524" y="0"/>
            <a:chExt cx="105725" cy="721610"/>
          </a:xfrm>
          <a:solidFill>
            <a:srgbClr val="95BC49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6601317" y="4963098"/>
            <a:ext cx="79294" cy="180402"/>
            <a:chOff x="281524" y="0"/>
            <a:chExt cx="105725" cy="721610"/>
          </a:xfrm>
          <a:solidFill>
            <a:srgbClr val="95BC49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391164" y="681540"/>
            <a:ext cx="263279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5" y="4051676"/>
            <a:ext cx="1046366" cy="8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1893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902886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3" y="204787"/>
            <a:ext cx="2256235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9" y="204793"/>
            <a:ext cx="3833813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3" y="1076328"/>
            <a:ext cx="2256235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24084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4025508"/>
            <a:ext cx="41148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265804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62145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32202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C2361-C66D-4F13-83B3-E58B45368C99}" type="datetime1"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2018/5/8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3862D-E695-4545-88C2-9979944A62DB}" type="slidenum"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437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05CBA-6A8C-4967-9E8C-EFD4AED72B1F}" type="datetime1"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2018/5/8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2E899-C6CC-4E61-8AF7-6432D2F3773E}" type="slidenum"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425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096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944CD-86AB-4D36-90CB-88D5B8037613}" type="datetime1"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2018/5/8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DBE42-963B-4A89-B8FA-AC9CE5C016B4}" type="slidenum"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574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96944CD-86AB-4D36-90CB-88D5B803761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9BDBE42-963B-4A89-B8FA-AC9CE5C016B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4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11143" y="0"/>
            <a:ext cx="79294" cy="721610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6601317" y="4963098"/>
            <a:ext cx="79294" cy="180402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391164" y="681540"/>
            <a:ext cx="263279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5" y="4051676"/>
            <a:ext cx="1046366" cy="8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66869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A2C2361-C66D-4F13-83B3-E58B45368C9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C43862D-E695-4545-88C2-9979944A62D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29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60777E1-E4E5-446F-8AE7-C7673F9D1F1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9B45D53-F8B9-4901-9DCA-60BA82F1350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06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8061440-D158-40E8-859B-8042D407BFD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E391785-7487-416D-BDA9-E8D9B923F8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28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08C5BB9-B2FE-4905-B4A9-CDF9E754941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015F3D5-A9DB-4CD8-BA07-E1D501DDB0B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13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5905CBA-6A8C-4967-9E8C-EFD4AED72B1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012E899-C6CC-4E61-8AF7-6432D2F377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260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32C462F-465D-4753-BB82-E87C5B9D5FF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9C69C6E-5B5B-42A0-A246-D25A5533518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785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0CC6F2C-8CA2-4388-8532-C5FD682BE2B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6CA4C13-F245-498B-A070-61E9C3862A5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990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43908D8-933B-419F-BB47-76F0CABB3C4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7B661A0-FF3C-429E-ADAC-1214161B86D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871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0FB13F9-D2B8-4C9B-9186-3BBD9621807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D66CC41-A7C1-43EF-85E4-32A70571D09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386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8E69C45-8EF8-4C63-B5FD-3FAB9C35A4A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E78CDAB-7FF3-43EA-ABC0-28B03FD157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8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11143" y="0"/>
            <a:ext cx="79294" cy="721610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6601317" y="4963098"/>
            <a:ext cx="79294" cy="180402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391164" y="681540"/>
            <a:ext cx="263279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5" y="4051676"/>
            <a:ext cx="1046366" cy="8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07752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28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96944CD-86AB-4D36-90CB-88D5B803761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9BDBE42-963B-4A89-B8FA-AC9CE5C016B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390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A2C2361-C66D-4F13-83B3-E58B45368C9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C43862D-E695-4545-88C2-9979944A62D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938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60777E1-E4E5-446F-8AE7-C7673F9D1F1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9B45D53-F8B9-4901-9DCA-60BA82F1350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742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8061440-D158-40E8-859B-8042D407BFD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E391785-7487-416D-BDA9-E8D9B923F8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506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08C5BB9-B2FE-4905-B4A9-CDF9E754941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015F3D5-A9DB-4CD8-BA07-E1D501DDB0B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784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5905CBA-6A8C-4967-9E8C-EFD4AED72B1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012E899-C6CC-4E61-8AF7-6432D2F377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498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32C462F-465D-4753-BB82-E87C5B9D5FF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9C69C6E-5B5B-42A0-A246-D25A5533518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702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0CC6F2C-8CA2-4388-8532-C5FD682BE2B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6CA4C13-F245-498B-A070-61E9C3862A5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338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43908D8-933B-419F-BB47-76F0CABB3C4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7B661A0-FF3C-429E-ADAC-1214161B86D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6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11143" y="0"/>
            <a:ext cx="79294" cy="721610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6601317" y="4963098"/>
            <a:ext cx="79294" cy="180402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391164" y="681540"/>
            <a:ext cx="263279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5" y="4051676"/>
            <a:ext cx="1046366" cy="8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270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0FB13F9-D2B8-4C9B-9186-3BBD9621807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D66CC41-A7C1-43EF-85E4-32A70571D09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162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8E69C45-8EF8-4C63-B5FD-3FAB9C35A4A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E78CDAB-7FF3-43EA-ABC0-28B03FD157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726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0720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96944CD-86AB-4D36-90CB-88D5B803761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9BDBE42-963B-4A89-B8FA-AC9CE5C016B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287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A2C2361-C66D-4F13-83B3-E58B45368C9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C43862D-E695-4545-88C2-9979944A62D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598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60777E1-E4E5-446F-8AE7-C7673F9D1F1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9B45D53-F8B9-4901-9DCA-60BA82F1350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185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8061440-D158-40E8-859B-8042D407BFD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E391785-7487-416D-BDA9-E8D9B923F8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765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08C5BB9-B2FE-4905-B4A9-CDF9E754941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015F3D5-A9DB-4CD8-BA07-E1D501DDB0B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616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5905CBA-6A8C-4967-9E8C-EFD4AED72B1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012E899-C6CC-4E61-8AF7-6432D2F377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348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32C462F-465D-4753-BB82-E87C5B9D5FF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9C69C6E-5B5B-42A0-A246-D25A5533518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21135" y="0"/>
            <a:ext cx="169304" cy="721610"/>
            <a:chOff x="161510" y="0"/>
            <a:chExt cx="225739" cy="721610"/>
          </a:xfrm>
        </p:grpSpPr>
        <p:sp>
          <p:nvSpPr>
            <p:cNvPr id="3" name="矩形 2"/>
            <p:cNvSpPr/>
            <p:nvPr/>
          </p:nvSpPr>
          <p:spPr>
            <a:xfrm>
              <a:off x="16151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" name="矩形 3"/>
            <p:cNvSpPr/>
            <p:nvPr/>
          </p:nvSpPr>
          <p:spPr>
            <a:xfrm>
              <a:off x="221517" y="0"/>
              <a:ext cx="45719" cy="721610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6601318" y="4963098"/>
            <a:ext cx="169304" cy="180402"/>
            <a:chOff x="161510" y="0"/>
            <a:chExt cx="225739" cy="721610"/>
          </a:xfrm>
        </p:grpSpPr>
        <p:sp>
          <p:nvSpPr>
            <p:cNvPr id="8" name="矩形 7"/>
            <p:cNvSpPr/>
            <p:nvPr/>
          </p:nvSpPr>
          <p:spPr>
            <a:xfrm>
              <a:off x="16151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/>
            <p:cNvSpPr/>
            <p:nvPr/>
          </p:nvSpPr>
          <p:spPr>
            <a:xfrm>
              <a:off x="221517" y="0"/>
              <a:ext cx="45719" cy="721610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75" y="4051676"/>
            <a:ext cx="1046366" cy="8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71333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0CC6F2C-8CA2-4388-8532-C5FD682BE2B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6CA4C13-F245-498B-A070-61E9C3862A5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54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43908D8-933B-419F-BB47-76F0CABB3C4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7B661A0-FF3C-429E-ADAC-1214161B86D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953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0FB13F9-D2B8-4C9B-9186-3BBD9621807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D66CC41-A7C1-43EF-85E4-32A70571D09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70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8E69C45-8EF8-4C63-B5FD-3FAB9C35A4A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E78CDAB-7FF3-43EA-ABC0-28B03FD157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697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1597828"/>
            <a:ext cx="5829300" cy="1102519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96944CD-86AB-4D36-90CB-88D5B803761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9BDBE42-963B-4A89-B8FA-AC9CE5C016B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570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A2C2361-C66D-4F13-83B3-E58B45368C9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C43862D-E695-4545-88C2-9979944A62D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459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3305185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60777E1-E4E5-446F-8AE7-C7673F9D1F1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9B45D53-F8B9-4901-9DCA-60BA82F1350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233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1200155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1200155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8061440-D158-40E8-859B-8042D407BFD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E391785-7487-416D-BDA9-E8D9B923F87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792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3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3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08C5BB9-B2FE-4905-B4A9-CDF9E754941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015F3D5-A9DB-4CD8-BA07-E1D501DDB0B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304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5905CBA-6A8C-4967-9E8C-EFD4AED72B1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012E899-C6CC-4E61-8AF7-6432D2F3773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32C462F-465D-4753-BB82-E87C5B9D5FF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9C69C6E-5B5B-42A0-A246-D25A5533518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060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2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204797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2" y="1076328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0CC6F2C-8CA2-4388-8532-C5FD682BE2B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6CA4C13-F245-498B-A070-61E9C3862A5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502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43908D8-933B-419F-BB47-76F0CABB3C4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7B661A0-FF3C-429E-ADAC-1214161B86D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797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0FB13F9-D2B8-4C9B-9186-3BBD9621807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D66CC41-A7C1-43EF-85E4-32A70571D09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201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205988"/>
            <a:ext cx="154305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205988"/>
            <a:ext cx="451485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8E69C45-8EF8-4C63-B5FD-3FAB9C35A4A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E78CDAB-7FF3-43EA-ABC0-28B03FD157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352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000250" y="0"/>
            <a:ext cx="4857750" cy="51435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16200000">
            <a:off x="-571500" y="2571750"/>
            <a:ext cx="51435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2525151" y="400050"/>
            <a:ext cx="3829050" cy="2151126"/>
          </a:xfrm>
        </p:spPr>
        <p:txBody>
          <a:bodyPr lIns="45720" tIns="0" rIns="45720">
            <a:noAutofit/>
          </a:bodyPr>
          <a:lstStyle>
            <a:lvl1pPr algn="r">
              <a:defRPr sz="315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2515831" y="2654898"/>
            <a:ext cx="3836084" cy="825936"/>
          </a:xfrm>
        </p:spPr>
        <p:txBody>
          <a:bodyPr lIns="45720" tIns="0" rIns="45720" bIns="0"/>
          <a:lstStyle>
            <a:lvl1pPr marL="0" indent="0" algn="r">
              <a:buNone/>
              <a:defRPr sz="1650">
                <a:solidFill>
                  <a:srgbClr val="FFFFFF"/>
                </a:solidFill>
                <a:effectLst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1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4403418" y="4918459"/>
            <a:ext cx="1501848" cy="17017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6944CD-86AB-4D36-90CB-88D5B8037613}" type="datetime1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2018/5/8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2114550" y="4918460"/>
            <a:ext cx="2195792" cy="17145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5910663" y="4917186"/>
            <a:ext cx="441252" cy="17145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BDBE42-963B-4A89-B8FA-AC9CE5C016B4}" type="slidenum">
              <a:rPr kumimoji="0" lang="zh-TW" altLang="en-US" sz="825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8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220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2C2361-C66D-4F13-83B3-E58B45368C99}" type="datetime1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2018/5/8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3862D-E695-4545-88C2-9979944A62DB}" type="slidenum">
              <a:rPr kumimoji="0" lang="zh-TW" altLang="en-US" sz="825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825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4597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2116378"/>
            <a:ext cx="4691616" cy="1021556"/>
          </a:xfrm>
        </p:spPr>
        <p:txBody>
          <a:bodyPr tIns="0" anchor="t"/>
          <a:lstStyle>
            <a:lvl1pPr algn="r">
              <a:buNone/>
              <a:defRPr sz="315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00100" y="1428751"/>
            <a:ext cx="4691616" cy="55763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1"/>
                </a:solidFill>
                <a:effectLst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543179" y="4917607"/>
            <a:ext cx="1501848" cy="17017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777E1-E4E5-446F-8AE7-C7673F9D1F1C}" type="datetime1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2018/5/8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301519" y="4917608"/>
            <a:ext cx="2171700" cy="17145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050464" y="4916334"/>
            <a:ext cx="441252" cy="171450"/>
          </a:xfrm>
        </p:spPr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45D53-F8B9-4901-9DCA-60BA82F13500}" type="slidenum">
              <a:rPr kumimoji="0" lang="zh-TW" altLang="en-US" sz="825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825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108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240030"/>
            <a:ext cx="5431536" cy="85725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2640330" cy="3394472"/>
          </a:xfrm>
        </p:spPr>
        <p:txBody>
          <a:bodyPr anchor="t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134106" y="1200151"/>
            <a:ext cx="2640330" cy="3394472"/>
          </a:xfrm>
        </p:spPr>
        <p:txBody>
          <a:bodyPr anchor="t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061440-D158-40E8-859B-8042D407BFDA}" type="datetime1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2018/5/8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391785-7487-416D-BDA9-E8D9B923F876}" type="slidenum">
              <a:rPr kumimoji="0" lang="zh-TW" altLang="en-US" sz="825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825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2923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240030"/>
            <a:ext cx="5431536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4400550"/>
            <a:ext cx="264033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350" b="1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3134106" y="4400550"/>
            <a:ext cx="264033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350" b="1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42900" y="1283880"/>
            <a:ext cx="2640330" cy="30861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134106" y="1283880"/>
            <a:ext cx="2640330" cy="30861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8C5BB9-B2FE-4905-B4A9-CDF9E754941F}" type="datetime1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2018/5/8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15F3D5-A9DB-4CD8-BA07-E1D501DDB0B0}" type="slidenum">
              <a:rPr kumimoji="0" lang="zh-TW" altLang="en-US" sz="825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825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3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392713"/>
      </p:ext>
    </p:extLst>
  </p:cSld>
  <p:clrMapOvr>
    <a:masterClrMapping/>
  </p:clrMapOvr>
  <p:transition spd="slow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240030"/>
            <a:ext cx="5431536" cy="85725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905CBA-6A8C-4967-9E8C-EFD4AED72B1F}" type="datetime1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2018/5/8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12E899-C6CC-4E61-8AF7-6432D2F3773E}" type="slidenum">
              <a:rPr kumimoji="0" lang="zh-TW" altLang="en-US" sz="825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825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8684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2C462F-465D-4753-BB82-E87C5B9D5FFB}" type="datetime1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2018/5/8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C69C6E-5B5B-42A0-A246-D25A55335186}" type="slidenum">
              <a:rPr kumimoji="0" lang="zh-TW" altLang="en-US" sz="825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825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5123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171450"/>
            <a:ext cx="4423410" cy="880110"/>
          </a:xfrm>
        </p:spPr>
        <p:txBody>
          <a:bodyPr wrap="square" anchor="b"/>
          <a:lstStyle>
            <a:lvl1pPr algn="l">
              <a:buNone/>
              <a:defRPr lang="en-US" sz="1800" baseline="0" smtClean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42900" y="1123062"/>
            <a:ext cx="4423410" cy="451884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" y="1600200"/>
            <a:ext cx="5429250" cy="327881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C6F2C-8CA2-4388-8532-C5FD682BE2B4}" type="datetime1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2018/5/8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A4C13-F245-498B-A070-61E9C3862A5C}" type="slidenum">
              <a:rPr kumimoji="0" lang="zh-TW" altLang="en-US" sz="825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825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1862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448477" y="753501"/>
            <a:ext cx="3239645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 rot="21420000">
            <a:off x="447530" y="749112"/>
            <a:ext cx="3239645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41824" y="857250"/>
            <a:ext cx="2571750" cy="1543050"/>
          </a:xfrm>
        </p:spPr>
        <p:txBody>
          <a:bodyPr vert="horz" anchor="b"/>
          <a:lstStyle>
            <a:lvl1pPr algn="l">
              <a:buNone/>
              <a:defRPr sz="225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041824" y="2462726"/>
            <a:ext cx="2571750" cy="144018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50" baseline="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3908D8-933B-419F-BB47-76F0CABB3C4D}" type="datetime1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F4E7ED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2018/5/8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F4E7ED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F4E7ED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B661A0-FF3C-429E-ADAC-1214161B86DF}" type="slidenum">
              <a:rPr kumimoji="0" lang="zh-TW" altLang="en-US" sz="825" b="0" i="0" u="none" strike="noStrike" kern="1200" cap="none" spc="0" normalizeH="0" baseline="0" noProof="0" smtClean="0">
                <a:ln>
                  <a:noFill/>
                </a:ln>
                <a:solidFill>
                  <a:srgbClr val="F4E7ED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825" b="0" i="0" u="none" strike="noStrike" kern="1200" cap="none" spc="0" normalizeH="0" baseline="0" noProof="0">
              <a:ln>
                <a:noFill/>
              </a:ln>
              <a:solidFill>
                <a:srgbClr val="F4E7ED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0" name="圖片版面配置區 9"/>
          <p:cNvSpPr>
            <a:spLocks noGrp="1"/>
          </p:cNvSpPr>
          <p:nvPr>
            <p:ph type="pic" idx="1"/>
          </p:nvPr>
        </p:nvSpPr>
        <p:spPr>
          <a:xfrm>
            <a:off x="497762" y="780752"/>
            <a:ext cx="3154680" cy="315468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78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FB13F9-D2B8-4C9B-9186-3BBD96218079}" type="datetime1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2018/5/8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66CC41-A7C1-43EF-85E4-32A70571D091}" type="slidenum">
              <a:rPr kumimoji="0" lang="zh-TW" altLang="en-US" sz="825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825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9617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14900" y="206217"/>
            <a:ext cx="1143000" cy="4388644"/>
          </a:xfrm>
        </p:spPr>
        <p:txBody>
          <a:bodyPr vert="eaVert"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205982"/>
            <a:ext cx="4514850" cy="43886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182112" y="4918459"/>
            <a:ext cx="1501848" cy="170177"/>
          </a:xfrm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9C45-8EF8-4C63-B5FD-3FAB9C35A4A7}" type="datetime1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2018/5/8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42900" y="4917186"/>
            <a:ext cx="2743200" cy="171450"/>
          </a:xfrm>
        </p:spPr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690872" y="4914900"/>
            <a:ext cx="441252" cy="171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78CDAB-7FF3-43EA-ABC0-28B03FD15798}" type="slidenum">
              <a:rPr kumimoji="0" lang="zh-TW" altLang="en-US" sz="825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825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1634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71FDE57-9F0C-4093-B3C0-FCB3095EB0D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EC30CFB-5247-4BF2-9AB4-3ADF4FE8C5D6}" type="slidenum">
              <a:rPr lang="zh-TW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0978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84C15E5-E434-4C59-A8A2-AB7699A1E15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2F3F063-C514-4327-903E-15B5C1B7965F}" type="slidenum">
              <a:rPr lang="zh-TW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812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2C3E38D-F535-4C08-AA8D-EAF220BD021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825605F-86EE-4795-AA21-A20EA13A9CE8}" type="slidenum">
              <a:rPr lang="zh-TW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9837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452A911-8770-41FF-B613-C0538A76C35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9DBA16-D365-4F78-8B24-B49354B401DD}" type="slidenum">
              <a:rPr lang="zh-TW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601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8" r:id="rId5"/>
    <p:sldLayoutId id="2147483665" r:id="rId6"/>
    <p:sldLayoutId id="2147483667" r:id="rId7"/>
    <p:sldLayoutId id="2147483653" r:id="rId8"/>
    <p:sldLayoutId id="2147483662" r:id="rId9"/>
    <p:sldLayoutId id="2147483654" r:id="rId10"/>
    <p:sldLayoutId id="2147483651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70" r:id="rId17"/>
    <p:sldLayoutId id="2147483673" r:id="rId18"/>
  </p:sldLayoutIdLst>
  <p:transition spd="slow">
    <p:push dir="u"/>
  </p:transition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05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</p:sldLayoutIdLst>
  <p:transition spd="slow">
    <p:push dir="u"/>
  </p:transition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fld id="{615B5058-0EB5-4E45-98CC-26889F0FAD8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fld id="{FD1DE31F-632F-41BB-B749-AF26ADD073E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0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fld id="{615B5058-0EB5-4E45-98CC-26889F0FAD8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fld id="{FD1DE31F-632F-41BB-B749-AF26ADD073E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7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fld id="{615B5058-0EB5-4E45-98CC-26889F0FAD8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fld id="{FD1DE31F-632F-41BB-B749-AF26ADD073E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5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342900" y="1200155"/>
            <a:ext cx="61722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4767272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fld id="{615B5058-0EB5-4E45-98CC-26889F0FAD8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4767272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1" y="4767272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fld id="{FD1DE31F-632F-41BB-B749-AF26ADD073E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8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6115050" y="0"/>
            <a:ext cx="742950" cy="51435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標題版面配置區 2"/>
          <p:cNvSpPr>
            <a:spLocks noGrp="1"/>
          </p:cNvSpPr>
          <p:nvPr>
            <p:ph type="title"/>
          </p:nvPr>
        </p:nvSpPr>
        <p:spPr>
          <a:xfrm>
            <a:off x="342900" y="240030"/>
            <a:ext cx="5429250" cy="85725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1"/>
          </p:nvPr>
        </p:nvSpPr>
        <p:spPr>
          <a:xfrm>
            <a:off x="342900" y="1207062"/>
            <a:ext cx="5429250" cy="36347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3184452" y="4918459"/>
            <a:ext cx="1501848" cy="170177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750">
                <a:solidFill>
                  <a:schemeClr val="tx2"/>
                </a:solidFill>
              </a:defRPr>
            </a:lvl1pPr>
            <a:extLst/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5B5058-0EB5-4E45-98CC-26889F0FAD88}" type="datetime1">
              <a:rPr kumimoji="0" lang="zh-TW" alt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2018/5/8</a:t>
            </a:fld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342900" y="4918460"/>
            <a:ext cx="2743200" cy="17145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750">
                <a:solidFill>
                  <a:schemeClr val="tx2"/>
                </a:solidFill>
              </a:defRPr>
            </a:lvl1pPr>
            <a:extLst/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50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4688586" y="4917186"/>
            <a:ext cx="441252" cy="1714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1DE31F-632F-41BB-B749-AF26ADD073E4}" type="slidenum">
              <a:rPr kumimoji="0" lang="zh-TW" altLang="en-US" sz="825" b="0" i="0" u="none" strike="noStrike" kern="1200" cap="none" spc="0" normalizeH="0" baseline="0" noProof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825" b="0" i="0" u="none" strike="noStrike" kern="1200" cap="none" spc="0" normalizeH="0" baseline="0" noProof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27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85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05740" indent="-205740" algn="l" rtl="0" eaLnBrk="1" latinLnBrk="0" hangingPunct="1">
        <a:spcBef>
          <a:spcPts val="450"/>
        </a:spcBef>
        <a:buClr>
          <a:schemeClr val="tx2"/>
        </a:buClr>
        <a:buSzPct val="73000"/>
        <a:buFont typeface="Wingdings 2"/>
        <a:buChar char=""/>
        <a:defRPr kumimoji="0" sz="19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90906" indent="-171450" algn="l" rtl="0" eaLnBrk="1" latinLnBrk="0" hangingPunct="1">
        <a:spcBef>
          <a:spcPts val="375"/>
        </a:spcBef>
        <a:buClr>
          <a:schemeClr val="accent4"/>
        </a:buClr>
        <a:buSzPct val="80000"/>
        <a:buFont typeface="Wingdings 2"/>
        <a:buChar char=""/>
        <a:defRPr kumimoji="0" sz="1725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569214" indent="-171450" algn="l" rtl="0" eaLnBrk="1" latinLnBrk="0" hangingPunct="1">
        <a:spcBef>
          <a:spcPts val="300"/>
        </a:spcBef>
        <a:buClr>
          <a:schemeClr val="accent4"/>
        </a:buClr>
        <a:buSzPct val="60000"/>
        <a:buFont typeface="Wingdings"/>
        <a:buChar char="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7145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15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960120" indent="-171450" algn="l" rtl="0" eaLnBrk="1" latinLnBrk="0" hangingPunct="1">
        <a:spcBef>
          <a:spcPts val="300"/>
        </a:spcBef>
        <a:buClr>
          <a:schemeClr val="accent4"/>
        </a:buClr>
        <a:buSzPct val="70000"/>
        <a:buFont typeface="Wingdings"/>
        <a:buChar char="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104138" indent="-137160" algn="l" rtl="0" eaLnBrk="1" latinLnBrk="0" hangingPunct="1">
        <a:spcBef>
          <a:spcPts val="300"/>
        </a:spcBef>
        <a:buClr>
          <a:schemeClr val="accent4"/>
        </a:buClr>
        <a:buSzPct val="80000"/>
        <a:buFont typeface="Wingdings 2"/>
        <a:buChar char=""/>
        <a:defRPr kumimoji="0" sz="135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255014" indent="-13716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85316" indent="-137160" algn="l" rtl="0" eaLnBrk="1" latinLnBrk="0" hangingPunct="1">
        <a:spcBef>
          <a:spcPts val="225"/>
        </a:spcBef>
        <a:buClr>
          <a:schemeClr val="accent4"/>
        </a:buClr>
        <a:buSzPct val="100000"/>
        <a:buChar char="•"/>
        <a:defRPr kumimoji="0" sz="12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1543050" indent="-13716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fld id="{BBFCFCD6-AA65-4FED-A368-AD2DB882286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2018/5/8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3EBD6DD-9D96-447A-A25A-5B7542BCCF1F}" type="slidenum">
              <a:rPr lang="zh-TW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72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#_Toc508285010"/><Relationship Id="rId13" Type="http://schemas.openxmlformats.org/officeDocument/2006/relationships/image" Target="../media/image27.png"/><Relationship Id="rId3" Type="http://schemas.openxmlformats.org/officeDocument/2006/relationships/hyperlink" Target="#_Toc508284992"/><Relationship Id="rId7" Type="http://schemas.openxmlformats.org/officeDocument/2006/relationships/hyperlink" Target="#_Toc508285006"/><Relationship Id="rId12" Type="http://schemas.openxmlformats.org/officeDocument/2006/relationships/hyperlink" Target="http://12cur.naer.edu.tw/main/showNews/387" TargetMode="External"/><Relationship Id="rId2" Type="http://schemas.openxmlformats.org/officeDocument/2006/relationships/hyperlink" Target="#_Toc508284988"/><Relationship Id="rId1" Type="http://schemas.openxmlformats.org/officeDocument/2006/relationships/slideLayout" Target="../slideLayouts/slideLayout97.xml"/><Relationship Id="rId6" Type="http://schemas.openxmlformats.org/officeDocument/2006/relationships/hyperlink" Target="#_Toc508285003"/><Relationship Id="rId11" Type="http://schemas.openxmlformats.org/officeDocument/2006/relationships/hyperlink" Target="#_Toc508285023"/><Relationship Id="rId5" Type="http://schemas.openxmlformats.org/officeDocument/2006/relationships/hyperlink" Target="#_Toc508284999"/><Relationship Id="rId10" Type="http://schemas.openxmlformats.org/officeDocument/2006/relationships/hyperlink" Target="#_Toc508285022"/><Relationship Id="rId4" Type="http://schemas.openxmlformats.org/officeDocument/2006/relationships/hyperlink" Target="#_Toc508284995"/><Relationship Id="rId9" Type="http://schemas.openxmlformats.org/officeDocument/2006/relationships/hyperlink" Target="#_Toc508285015"/><Relationship Id="rId1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../../../&#28436;&#35611;/&#20449;&#36066;&#30340;&#36817;&#26399;&#28436;&#35611;/&#24555;&#27138;&#26032;&#39854;&#20154;.ppt" TargetMode="External"/><Relationship Id="rId13" Type="http://schemas.openxmlformats.org/officeDocument/2006/relationships/diagramColors" Target="../diagrams/colors1.xml"/><Relationship Id="rId3" Type="http://schemas.openxmlformats.org/officeDocument/2006/relationships/hyperlink" Target="../../&#24037;&#20316;&#22346;&#29031;&#29255;/&#21488;&#21335;&#33258;&#21205;&#22909;&#29031;&#29255;/2&#32032;&#39178;&#23566;&#21521;" TargetMode="External"/><Relationship Id="rId7" Type="http://schemas.openxmlformats.org/officeDocument/2006/relationships/hyperlink" Target="&#36229;&#36899;&#32080;/10512&#22283;&#20013;&#22283;&#35486;&#25991;&#12300;&#21220;&#35347;&#12301;&#31034;&#20363;.pdf" TargetMode="External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pulse.naer.edu.tw/Home/Content/8eaa6525-dbf6-4e9d-bdba-fc2056c356fd?paged=1&amp;insId=40977899-d342-4f01-94a7-66d446c9d3bb" TargetMode="External"/><Relationship Id="rId11" Type="http://schemas.openxmlformats.org/officeDocument/2006/relationships/diagramLayout" Target="../diagrams/layout1.xml"/><Relationship Id="rId5" Type="http://schemas.openxmlformats.org/officeDocument/2006/relationships/hyperlink" Target="&#36229;&#36899;&#32080;/10512-95&#32752;&#26519;&#31532;&#20116;&#20874;&#65288;&#21220;&#35347;&#65289;&#33258;&#32232;&#25945;&#26448;.pdf" TargetMode="External"/><Relationship Id="rId15" Type="http://schemas.openxmlformats.org/officeDocument/2006/relationships/hyperlink" Target=".http:/www.teepr.com/718307/jonhsieh/4%E6%A0%B9%E7%81%AB%E6%9F%B4%E5%81%9A%E5%87%BA%E6%AD%A3%E6%96%B9%E5%BD%A2%E7%9A%84%E8%B6%85%E9%9B%A3%E6%B8%AC%E9%A9%97/" TargetMode="External"/><Relationship Id="rId10" Type="http://schemas.openxmlformats.org/officeDocument/2006/relationships/diagramData" Target="../diagrams/data1.xml"/><Relationship Id="rId4" Type="http://schemas.openxmlformats.org/officeDocument/2006/relationships/hyperlink" Target="http://pulse.naer.edu.tw/Home/Content/ae268223-7303-476a-ac47-40e7b25f6b64?paged=1&amp;insId=0c4498ad-8c3a-4538-ac36-018c70d6655d" TargetMode="External"/><Relationship Id="rId9" Type="http://schemas.openxmlformats.org/officeDocument/2006/relationships/hyperlink" Target="http://163.26.9.13/noise/wbbs/view.asp?articleid=20060802154137&amp;Discuss=t543&amp;Page=1" TargetMode="External"/><Relationship Id="rId14" Type="http://schemas.microsoft.com/office/2007/relationships/diagramDrawing" Target="../diagrams/drawing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&#32317;&#32177;&#26680;&#24515;&#32032;&#39178;.doc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hyperlink" Target="../../&#24037;&#20316;&#22346;&#20849;&#21516;&#36899;&#32080;/RevisedBloomsHandout-1.pdf" TargetMode="Externa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../../../10608&#25945;&#32946;&#37096;&#21332;&#20316;&#20013;&#24515;/&#21332;&#20316;&#20013;&#24515;-&#32032;&#39178;&#25945;&#23416;&#33287;&#35413;&#37327;/RevisedBloomsHandout-1.pdf" TargetMode="External"/><Relationship Id="rId1" Type="http://schemas.openxmlformats.org/officeDocument/2006/relationships/slideLayout" Target="../slideLayouts/slideLayout52.xml"/><Relationship Id="rId4" Type="http://schemas.openxmlformats.org/officeDocument/2006/relationships/hyperlink" Target="../../&#24037;&#20316;&#22346;&#20849;&#21516;&#36899;&#32080;/RevisedBloomsHandout-1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depart.moe.edu.tw/ED7600/Default.aspx" TargetMode="External"/><Relationship Id="rId2" Type="http://schemas.openxmlformats.org/officeDocument/2006/relationships/hyperlink" Target="../../../&#34892;&#25919;&#20107;&#38917;/&#21332;&#20316;&#24179;&#21488;/10508&#23526;&#39636;&#21270;&#21332;&#20316;&#20013;&#24515;/&#30456;&#38364;&#37197;&#22871;/03-&#38468;&#20214;3-&#35696;&#38988;&#23567;&#32068;&#33287;&#20778;&#20808;&#21332;&#20316;&#35696;&#38988;&#30340;&#23565;&#25033;&#38364;&#20418;(&#31532;13&#27425;).docx" TargetMode="External"/><Relationship Id="rId1" Type="http://schemas.openxmlformats.org/officeDocument/2006/relationships/slideLayout" Target="../slideLayouts/slideLayout36.xml"/><Relationship Id="rId4" Type="http://schemas.openxmlformats.org/officeDocument/2006/relationships/hyperlink" Target="../../../&#34892;&#25919;&#20107;&#38917;/&#21332;&#20316;&#24179;&#21488;/10508&#23526;&#39636;&#21270;&#21332;&#20316;&#20013;&#24515;/&#23560;&#26696;&#22577;&#21578;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12cur.naer.edu.tw/" TargetMode="Externa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05" y="1626646"/>
            <a:ext cx="1377366" cy="1170130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313765" y="2661760"/>
            <a:ext cx="6238619" cy="1944291"/>
          </a:xfrm>
        </p:spPr>
        <p:txBody>
          <a:bodyPr/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素養導向藝術領域</a:t>
            </a:r>
            <a:r>
              <a:rPr lang="en-US" altLang="zh-TW" sz="28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sz="28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音樂</a:t>
            </a:r>
            <a:r>
              <a:rPr lang="en-US" altLang="zh-TW" sz="28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教學設計探討與實作</a:t>
            </a:r>
            <a:endParaRPr lang="en-US" altLang="zh-TW" sz="280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1313765" y="4056915"/>
            <a:ext cx="4661330" cy="1440635"/>
          </a:xfrm>
        </p:spPr>
        <p:txBody>
          <a:bodyPr>
            <a:no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國家教育研究院課程及教學研究中心 洪詠善副研究員</a:t>
            </a:r>
            <a:endParaRPr lang="en-US" altLang="zh-TW" sz="1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r>
              <a:rPr lang="zh-TW" altLang="en-US" sz="14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台北市永春高中 李睿瑋老師 </a:t>
            </a:r>
            <a:endParaRPr lang="en-US" altLang="zh-TW" sz="1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endParaRPr lang="en-US" altLang="zh-TW" sz="18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zh-TW" altLang="en-US" sz="21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</a:t>
            </a:r>
            <a:endParaRPr lang="en-US" altLang="zh-TW" sz="1275" dirty="0" smtClean="0"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>
              <a:spcBef>
                <a:spcPct val="0"/>
              </a:spcBef>
            </a:pPr>
            <a:endParaRPr lang="en-US" altLang="zh-TW" sz="1500" dirty="0"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7786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「階梯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6" y="98608"/>
            <a:ext cx="3465095" cy="346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968256" y="2281644"/>
            <a:ext cx="369001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3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核心素養的培養是學習者在學習過程中</a:t>
            </a:r>
            <a:r>
              <a:rPr lang="zh-TW" altLang="en-US" sz="30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不斷積累的歷程</a:t>
            </a:r>
            <a:endParaRPr lang="en-US" altLang="zh-TW" sz="3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82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0" y="1"/>
            <a:ext cx="6858000" cy="5086325"/>
          </a:xfrm>
          <a:prstGeom prst="rect">
            <a:avLst/>
          </a:prstGeom>
          <a:solidFill>
            <a:srgbClr val="F2F2F2"/>
          </a:solidFill>
          <a:ln w="762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zh-TW" altLang="en-US" sz="135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cxnSp>
        <p:nvCxnSpPr>
          <p:cNvPr id="37" name="直線單箭頭接點 36"/>
          <p:cNvCxnSpPr/>
          <p:nvPr/>
        </p:nvCxnSpPr>
        <p:spPr>
          <a:xfrm flipV="1">
            <a:off x="1290049" y="544242"/>
            <a:ext cx="760373" cy="812935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1323567" y="1332402"/>
            <a:ext cx="726855" cy="60199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1279610" y="3458448"/>
            <a:ext cx="739016" cy="62860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標題 1"/>
          <p:cNvSpPr txBox="1">
            <a:spLocks/>
          </p:cNvSpPr>
          <p:nvPr/>
        </p:nvSpPr>
        <p:spPr>
          <a:xfrm>
            <a:off x="3786706" y="243337"/>
            <a:ext cx="2983577" cy="74678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zh-TW" altLang="en-US" sz="3300" b="1" dirty="0">
                <a:solidFill>
                  <a:srgbClr val="0DAF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領綱裡的密碼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3609870" y="905961"/>
            <a:ext cx="324813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3490695" y="990116"/>
            <a:ext cx="3279589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群組 62"/>
          <p:cNvGrpSpPr/>
          <p:nvPr/>
        </p:nvGrpSpPr>
        <p:grpSpPr>
          <a:xfrm>
            <a:off x="119266" y="717511"/>
            <a:ext cx="1219048" cy="1219048"/>
            <a:chOff x="159021" y="956681"/>
            <a:chExt cx="1625397" cy="1625397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1" y="956681"/>
              <a:ext cx="1625397" cy="1625397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843348" y="1535350"/>
              <a:ext cx="37683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TW" altLang="en-US" sz="135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</a:t>
              </a:r>
              <a:endParaRPr lang="en-US" altLang="zh-TW" sz="135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defTabSz="685800">
                <a:defRPr/>
              </a:pPr>
              <a:r>
                <a:rPr lang="zh-TW" altLang="en-US" sz="135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綱</a:t>
              </a:r>
              <a:endParaRPr lang="en-US" altLang="zh-TW" sz="135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48" name="群組 2047"/>
          <p:cNvGrpSpPr/>
          <p:nvPr/>
        </p:nvGrpSpPr>
        <p:grpSpPr>
          <a:xfrm>
            <a:off x="119267" y="2671674"/>
            <a:ext cx="1219048" cy="1330621"/>
            <a:chOff x="159022" y="3562231"/>
            <a:chExt cx="1625397" cy="177416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2" y="3562231"/>
              <a:ext cx="1625397" cy="1625397"/>
            </a:xfrm>
            <a:prstGeom prst="rect">
              <a:avLst/>
            </a:prstGeom>
          </p:spPr>
        </p:pic>
        <p:sp>
          <p:nvSpPr>
            <p:cNvPr id="11" name="文字方塊 10"/>
            <p:cNvSpPr txBox="1"/>
            <p:nvPr/>
          </p:nvSpPr>
          <p:spPr>
            <a:xfrm>
              <a:off x="387785" y="4659284"/>
              <a:ext cx="64397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TW" altLang="en-US" sz="135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領綱</a:t>
              </a:r>
              <a:endParaRPr lang="en-US" altLang="zh-TW" sz="135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2" name="直線單箭頭接點 11"/>
          <p:cNvCxnSpPr>
            <a:endCxn id="3" idx="0"/>
          </p:cNvCxnSpPr>
          <p:nvPr/>
        </p:nvCxnSpPr>
        <p:spPr>
          <a:xfrm flipH="1">
            <a:off x="728791" y="1936559"/>
            <a:ext cx="6119" cy="735115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" name="群組 2048"/>
          <p:cNvGrpSpPr/>
          <p:nvPr/>
        </p:nvGrpSpPr>
        <p:grpSpPr>
          <a:xfrm>
            <a:off x="1947838" y="24794"/>
            <a:ext cx="1099101" cy="1099101"/>
            <a:chOff x="2597117" y="33058"/>
            <a:chExt cx="1465468" cy="1465468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7117" y="33058"/>
              <a:ext cx="1465468" cy="1465468"/>
            </a:xfrm>
            <a:prstGeom prst="rect">
              <a:avLst/>
            </a:prstGeom>
          </p:spPr>
        </p:pic>
        <p:sp>
          <p:nvSpPr>
            <p:cNvPr id="20" name="文字方塊 19"/>
            <p:cNvSpPr txBox="1"/>
            <p:nvPr/>
          </p:nvSpPr>
          <p:spPr>
            <a:xfrm>
              <a:off x="2772030" y="1066311"/>
              <a:ext cx="118753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TW" altLang="en-US" sz="135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核心素養</a:t>
              </a:r>
              <a:endParaRPr lang="en-US" altLang="zh-TW" sz="135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51" name="群組 2050"/>
          <p:cNvGrpSpPr/>
          <p:nvPr/>
        </p:nvGrpSpPr>
        <p:grpSpPr>
          <a:xfrm>
            <a:off x="2497389" y="1123894"/>
            <a:ext cx="590779" cy="584265"/>
            <a:chOff x="3329851" y="1498526"/>
            <a:chExt cx="787705" cy="779021"/>
          </a:xfrm>
        </p:grpSpPr>
        <p:cxnSp>
          <p:nvCxnSpPr>
            <p:cNvPr id="25" name="直線單箭頭接點 24"/>
            <p:cNvCxnSpPr>
              <a:endCxn id="15" idx="0"/>
            </p:cNvCxnSpPr>
            <p:nvPr/>
          </p:nvCxnSpPr>
          <p:spPr>
            <a:xfrm>
              <a:off x="3329851" y="1498526"/>
              <a:ext cx="0" cy="631447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字方塊 41"/>
            <p:cNvSpPr txBox="1"/>
            <p:nvPr/>
          </p:nvSpPr>
          <p:spPr>
            <a:xfrm>
              <a:off x="3461428" y="1600439"/>
              <a:ext cx="65612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TW" altLang="en-US" sz="135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轉化</a:t>
              </a:r>
              <a:endParaRPr lang="en-US" altLang="zh-TW" sz="135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53" name="群組 2052"/>
          <p:cNvGrpSpPr/>
          <p:nvPr/>
        </p:nvGrpSpPr>
        <p:grpSpPr>
          <a:xfrm>
            <a:off x="2497389" y="2980160"/>
            <a:ext cx="547727" cy="658117"/>
            <a:chOff x="3329851" y="3973544"/>
            <a:chExt cx="730303" cy="877488"/>
          </a:xfrm>
        </p:grpSpPr>
        <p:cxnSp>
          <p:nvCxnSpPr>
            <p:cNvPr id="27" name="直線單箭頭接點 26"/>
            <p:cNvCxnSpPr/>
            <p:nvPr/>
          </p:nvCxnSpPr>
          <p:spPr>
            <a:xfrm>
              <a:off x="3329851" y="3973544"/>
              <a:ext cx="0" cy="83347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42"/>
            <p:cNvSpPr txBox="1"/>
            <p:nvPr/>
          </p:nvSpPr>
          <p:spPr>
            <a:xfrm>
              <a:off x="3404026" y="4173925"/>
              <a:ext cx="656128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TW" altLang="en-US" sz="135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轉化</a:t>
              </a:r>
              <a:endParaRPr lang="en-US" altLang="zh-TW" sz="135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68" name="群組 2067"/>
          <p:cNvGrpSpPr/>
          <p:nvPr/>
        </p:nvGrpSpPr>
        <p:grpSpPr>
          <a:xfrm>
            <a:off x="1724395" y="3605260"/>
            <a:ext cx="1599909" cy="1622249"/>
            <a:chOff x="2299193" y="4807014"/>
            <a:chExt cx="2133212" cy="2162999"/>
          </a:xfrm>
        </p:grpSpPr>
        <p:sp>
          <p:nvSpPr>
            <p:cNvPr id="30" name="文字方塊 29"/>
            <p:cNvSpPr txBox="1"/>
            <p:nvPr/>
          </p:nvSpPr>
          <p:spPr>
            <a:xfrm>
              <a:off x="2299193" y="6292905"/>
              <a:ext cx="213321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TW" altLang="en-US" sz="1350" b="1" dirty="0">
                  <a:solidFill>
                    <a:srgbClr val="4472C4">
                      <a:lumMod val="7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sz="1350" b="1" dirty="0">
                  <a:solidFill>
                    <a:srgbClr val="4472C4">
                      <a:lumMod val="7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350" b="1" dirty="0">
                  <a:solidFill>
                    <a:srgbClr val="4472C4">
                      <a:lumMod val="7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sz="135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核心素養</a:t>
              </a:r>
              <a:endParaRPr lang="en-US" altLang="zh-TW" sz="135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054" name="群組 2053"/>
            <p:cNvGrpSpPr/>
            <p:nvPr/>
          </p:nvGrpSpPr>
          <p:grpSpPr>
            <a:xfrm>
              <a:off x="2597117" y="4807014"/>
              <a:ext cx="1465468" cy="1465468"/>
              <a:chOff x="2597117" y="4807014"/>
              <a:chExt cx="1465468" cy="1465468"/>
            </a:xfrm>
          </p:grpSpPr>
          <p:pic>
            <p:nvPicPr>
              <p:cNvPr id="48" name="圖片 4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117" y="4807014"/>
                <a:ext cx="1465468" cy="1465468"/>
              </a:xfrm>
              <a:prstGeom prst="rect">
                <a:avLst/>
              </a:prstGeom>
            </p:spPr>
          </p:pic>
          <p:pic>
            <p:nvPicPr>
              <p:cNvPr id="29" name="圖片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2086" y="5159721"/>
                <a:ext cx="895530" cy="895530"/>
              </a:xfrm>
              <a:prstGeom prst="rect">
                <a:avLst/>
              </a:prstGeom>
            </p:spPr>
          </p:pic>
        </p:grpSp>
      </p:grpSp>
      <p:grpSp>
        <p:nvGrpSpPr>
          <p:cNvPr id="2067" name="群組 2066"/>
          <p:cNvGrpSpPr/>
          <p:nvPr/>
        </p:nvGrpSpPr>
        <p:grpSpPr>
          <a:xfrm>
            <a:off x="1641199" y="1597481"/>
            <a:ext cx="1766300" cy="1407826"/>
            <a:chOff x="2188265" y="2129973"/>
            <a:chExt cx="2355067" cy="1877100"/>
          </a:xfrm>
        </p:grpSpPr>
        <p:grpSp>
          <p:nvGrpSpPr>
            <p:cNvPr id="2052" name="群組 2051"/>
            <p:cNvGrpSpPr/>
            <p:nvPr/>
          </p:nvGrpSpPr>
          <p:grpSpPr>
            <a:xfrm>
              <a:off x="2597117" y="2129973"/>
              <a:ext cx="1465468" cy="1503716"/>
              <a:chOff x="2597117" y="2129973"/>
              <a:chExt cx="1465468" cy="1503716"/>
            </a:xfrm>
          </p:grpSpPr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117" y="2129973"/>
                <a:ext cx="1465468" cy="1465468"/>
              </a:xfrm>
              <a:prstGeom prst="rect">
                <a:avLst/>
              </a:prstGeom>
            </p:spPr>
          </p:pic>
          <p:sp>
            <p:nvSpPr>
              <p:cNvPr id="17" name="文字方塊 16"/>
              <p:cNvSpPr txBox="1"/>
              <p:nvPr/>
            </p:nvSpPr>
            <p:spPr>
              <a:xfrm>
                <a:off x="2733896" y="3048913"/>
                <a:ext cx="3730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altLang="zh-TW" sz="13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</a:t>
                </a: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3168420" y="3233580"/>
                <a:ext cx="3730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altLang="zh-TW" sz="13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J</a:t>
                </a: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3602944" y="3048913"/>
                <a:ext cx="3730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altLang="zh-TW" sz="13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U</a:t>
                </a:r>
              </a:p>
            </p:txBody>
          </p:sp>
        </p:grpSp>
        <p:sp>
          <p:nvSpPr>
            <p:cNvPr id="49" name="文字方塊 48"/>
            <p:cNvSpPr txBox="1"/>
            <p:nvPr/>
          </p:nvSpPr>
          <p:spPr>
            <a:xfrm>
              <a:off x="2188265" y="3606964"/>
              <a:ext cx="235506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TW" altLang="en-US" sz="1350" b="1" dirty="0">
                  <a:solidFill>
                    <a:srgbClr val="4472C4">
                      <a:lumMod val="7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各教育階段核心素養</a:t>
              </a:r>
              <a:endParaRPr lang="en-US" altLang="zh-TW" sz="1350" b="1" dirty="0">
                <a:solidFill>
                  <a:srgbClr val="4472C4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69" name="群組 2068"/>
          <p:cNvGrpSpPr/>
          <p:nvPr/>
        </p:nvGrpSpPr>
        <p:grpSpPr>
          <a:xfrm>
            <a:off x="3495758" y="2305155"/>
            <a:ext cx="3081288" cy="1356886"/>
            <a:chOff x="4661010" y="3073539"/>
            <a:chExt cx="4108384" cy="1809182"/>
          </a:xfrm>
        </p:grpSpPr>
        <p:grpSp>
          <p:nvGrpSpPr>
            <p:cNvPr id="2055" name="群組 2054"/>
            <p:cNvGrpSpPr/>
            <p:nvPr/>
          </p:nvGrpSpPr>
          <p:grpSpPr>
            <a:xfrm>
              <a:off x="4661010" y="3073539"/>
              <a:ext cx="2272025" cy="1754451"/>
              <a:chOff x="4661010" y="3073539"/>
              <a:chExt cx="2272025" cy="1754451"/>
            </a:xfrm>
          </p:grpSpPr>
          <p:pic>
            <p:nvPicPr>
              <p:cNvPr id="45" name="圖片 4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1010" y="3073539"/>
                <a:ext cx="1474917" cy="1474917"/>
              </a:xfrm>
              <a:prstGeom prst="rect">
                <a:avLst/>
              </a:prstGeom>
            </p:spPr>
          </p:pic>
          <p:pic>
            <p:nvPicPr>
              <p:cNvPr id="52" name="圖片 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5120" y="3370075"/>
                <a:ext cx="1457915" cy="1457915"/>
              </a:xfrm>
              <a:prstGeom prst="rect">
                <a:avLst/>
              </a:prstGeom>
            </p:spPr>
          </p:pic>
        </p:grpSp>
        <p:sp>
          <p:nvSpPr>
            <p:cNvPr id="61" name="文字方塊 60"/>
            <p:cNvSpPr txBox="1"/>
            <p:nvPr/>
          </p:nvSpPr>
          <p:spPr>
            <a:xfrm>
              <a:off x="6636182" y="4205613"/>
              <a:ext cx="213321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TW" altLang="en-US" sz="1350" b="1" dirty="0">
                  <a:solidFill>
                    <a:srgbClr val="4472C4">
                      <a:lumMod val="7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sz="1350" b="1" dirty="0">
                  <a:solidFill>
                    <a:srgbClr val="4472C4">
                      <a:lumMod val="7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350" b="1" dirty="0">
                  <a:solidFill>
                    <a:srgbClr val="4472C4">
                      <a:lumMod val="7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sz="135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理念目標</a:t>
              </a:r>
              <a:endParaRPr lang="en-US" altLang="zh-TW" sz="135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70" name="群組 2069"/>
          <p:cNvGrpSpPr/>
          <p:nvPr/>
        </p:nvGrpSpPr>
        <p:grpSpPr>
          <a:xfrm>
            <a:off x="4369348" y="3771461"/>
            <a:ext cx="1760063" cy="1594547"/>
            <a:chOff x="5825797" y="5028616"/>
            <a:chExt cx="2346751" cy="2126063"/>
          </a:xfrm>
        </p:grpSpPr>
        <p:grpSp>
          <p:nvGrpSpPr>
            <p:cNvPr id="2056" name="群組 2055"/>
            <p:cNvGrpSpPr/>
            <p:nvPr/>
          </p:nvGrpSpPr>
          <p:grpSpPr>
            <a:xfrm>
              <a:off x="5825797" y="5028616"/>
              <a:ext cx="2346751" cy="1696598"/>
              <a:chOff x="5825797" y="5028616"/>
              <a:chExt cx="2346751" cy="1696598"/>
            </a:xfrm>
          </p:grpSpPr>
          <p:pic>
            <p:nvPicPr>
              <p:cNvPr id="44" name="圖片 43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25797" y="5028616"/>
                <a:ext cx="1445804" cy="1445804"/>
              </a:xfrm>
              <a:prstGeom prst="rect">
                <a:avLst/>
              </a:prstGeom>
            </p:spPr>
          </p:pic>
          <p:pic>
            <p:nvPicPr>
              <p:cNvPr id="46" name="圖片 4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4633" y="5267299"/>
                <a:ext cx="1457915" cy="1457915"/>
              </a:xfrm>
              <a:prstGeom prst="rect">
                <a:avLst/>
              </a:prstGeom>
            </p:spPr>
          </p:pic>
        </p:grpSp>
        <p:sp>
          <p:nvSpPr>
            <p:cNvPr id="62" name="文字方塊 61"/>
            <p:cNvSpPr txBox="1"/>
            <p:nvPr/>
          </p:nvSpPr>
          <p:spPr>
            <a:xfrm>
              <a:off x="5825797" y="6477571"/>
              <a:ext cx="213321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TW" altLang="en-US" sz="1350" b="1" dirty="0">
                  <a:solidFill>
                    <a:srgbClr val="4472C4">
                      <a:lumMod val="7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sz="1350" b="1" dirty="0">
                  <a:solidFill>
                    <a:srgbClr val="4472C4">
                      <a:lumMod val="7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350" b="1" dirty="0">
                  <a:solidFill>
                    <a:srgbClr val="4472C4">
                      <a:lumMod val="7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sz="135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學習重點</a:t>
              </a:r>
              <a:endParaRPr lang="en-US" altLang="zh-TW" sz="135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3045116" y="4189668"/>
            <a:ext cx="1339170" cy="583872"/>
            <a:chOff x="4060154" y="5586227"/>
            <a:chExt cx="1785560" cy="778495"/>
          </a:xfrm>
        </p:grpSpPr>
        <p:cxnSp>
          <p:nvCxnSpPr>
            <p:cNvPr id="76" name="直線單箭頭接點 75"/>
            <p:cNvCxnSpPr/>
            <p:nvPr/>
          </p:nvCxnSpPr>
          <p:spPr>
            <a:xfrm flipH="1" flipV="1">
              <a:off x="4060154" y="5586227"/>
              <a:ext cx="1785560" cy="28879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字方塊 49"/>
            <p:cNvSpPr txBox="1"/>
            <p:nvPr/>
          </p:nvSpPr>
          <p:spPr>
            <a:xfrm>
              <a:off x="4625745" y="5687615"/>
              <a:ext cx="656128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TW" altLang="en-US" sz="135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對應</a:t>
              </a:r>
              <a:endParaRPr lang="en-US" altLang="zh-TW" sz="135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2962844" y="3342039"/>
            <a:ext cx="819592" cy="812773"/>
            <a:chOff x="3950458" y="4456051"/>
            <a:chExt cx="1092789" cy="1083697"/>
          </a:xfrm>
        </p:grpSpPr>
        <p:cxnSp>
          <p:nvCxnSpPr>
            <p:cNvPr id="73" name="直線單箭頭接點 72"/>
            <p:cNvCxnSpPr>
              <a:endCxn id="48" idx="3"/>
            </p:cNvCxnSpPr>
            <p:nvPr/>
          </p:nvCxnSpPr>
          <p:spPr>
            <a:xfrm flipH="1">
              <a:off x="4062585" y="4456051"/>
              <a:ext cx="980662" cy="1083697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字方塊 50"/>
            <p:cNvSpPr txBox="1"/>
            <p:nvPr/>
          </p:nvSpPr>
          <p:spPr>
            <a:xfrm>
              <a:off x="3950458" y="4659284"/>
              <a:ext cx="65612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TW" altLang="en-US" sz="135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</a:t>
              </a:r>
              <a:endParaRPr lang="en-US" altLang="zh-TW" sz="135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790524" y="3361762"/>
            <a:ext cx="807912" cy="815469"/>
            <a:chOff x="5054032" y="4482349"/>
            <a:chExt cx="1077216" cy="1087292"/>
          </a:xfrm>
        </p:grpSpPr>
        <p:cxnSp>
          <p:nvCxnSpPr>
            <p:cNvPr id="78" name="直線單箭頭接點 77"/>
            <p:cNvCxnSpPr/>
            <p:nvPr/>
          </p:nvCxnSpPr>
          <p:spPr>
            <a:xfrm>
              <a:off x="5054032" y="4482349"/>
              <a:ext cx="801419" cy="108729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字方塊 52"/>
            <p:cNvSpPr txBox="1"/>
            <p:nvPr/>
          </p:nvSpPr>
          <p:spPr>
            <a:xfrm>
              <a:off x="5475120" y="4703649"/>
              <a:ext cx="65612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TW" altLang="en-US" sz="135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</a:t>
              </a:r>
              <a:endParaRPr lang="en-US" altLang="zh-TW" sz="135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3730571" y="1066565"/>
            <a:ext cx="30700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>
              <a:defRPr/>
            </a:pPr>
            <a:r>
              <a:rPr lang="zh-TW" altLang="en-US" sz="1500" b="1" kern="0" dirty="0">
                <a:solidFill>
                  <a:srgbClr val="5B9BD5">
                    <a:lumMod val="50000"/>
                  </a:srgbClr>
                </a:solidFill>
                <a:latin typeface="Calibri"/>
                <a:ea typeface="微軟正黑體" panose="020B0604030504040204" pitchFamily="34" charset="-120"/>
                <a:cs typeface="Times New Roman" panose="02020603050405020304" pitchFamily="18" charset="0"/>
              </a:rPr>
              <a:t>核心素養在課程綱要的</a:t>
            </a:r>
            <a:endParaRPr lang="en-US" altLang="zh-TW" sz="1500" b="1" kern="0" dirty="0">
              <a:solidFill>
                <a:srgbClr val="5B9BD5">
                  <a:lumMod val="50000"/>
                </a:srgbClr>
              </a:solidFill>
              <a:latin typeface="Calibri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r" defTabSz="685800">
              <a:defRPr/>
            </a:pPr>
            <a:r>
              <a:rPr lang="zh-TW" altLang="en-US" sz="1500" b="1" kern="0" dirty="0">
                <a:solidFill>
                  <a:srgbClr val="5B9BD5">
                    <a:lumMod val="50000"/>
                  </a:srgbClr>
                </a:solidFill>
                <a:latin typeface="Calibri"/>
                <a:ea typeface="微軟正黑體" panose="020B0604030504040204" pitchFamily="34" charset="-120"/>
                <a:cs typeface="Times New Roman" panose="02020603050405020304" pitchFamily="18" charset="0"/>
              </a:rPr>
              <a:t>轉化及其與學習重點的對應關係圖</a:t>
            </a:r>
            <a:endParaRPr lang="zh-TW" altLang="en-US" sz="1500" b="1" dirty="0">
              <a:solidFill>
                <a:srgbClr val="5B9BD5">
                  <a:lumMod val="50000"/>
                </a:srgbClr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92034" y="1700437"/>
            <a:ext cx="3070071" cy="3231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zh-TW" altLang="en-US" sz="15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未必需要對應所有的核心素養項目</a:t>
            </a:r>
            <a:endParaRPr lang="zh-TW" altLang="en-US" sz="1500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719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88641" y="627534"/>
            <a:ext cx="31890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設計模式宜海納百川，可隨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目的、領域</a:t>
            </a:r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科目性質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對象而彈性調整，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創發現場動能。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平喜1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042" y="214313"/>
            <a:ext cx="3159633" cy="447117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04664" y="4353948"/>
            <a:ext cx="275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YES, AND….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04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7869" y="964395"/>
            <a:ext cx="4126857" cy="39901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350"/>
              </a:spcAft>
              <a:buNone/>
            </a:pPr>
            <a:endParaRPr lang="en-US" sz="21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表現：善用</a:t>
            </a:r>
            <a:r>
              <a:rPr lang="zh-TW" altLang="zh-TW" sz="18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媒材與形式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從事藝術創作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細明體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      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與展現，</a:t>
            </a:r>
            <a:r>
              <a:rPr lang="zh-TW" altLang="zh-TW" sz="18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傳達思想與情感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細明體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鑑賞：透過</a:t>
            </a:r>
            <a:r>
              <a:rPr lang="zh-TW" altLang="zh-TW" sz="18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感受與理解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參與審美活動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細明體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     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 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，</a:t>
            </a:r>
            <a:r>
              <a:rPr lang="zh-TW" altLang="zh-TW" sz="18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體認藝術價值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。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實踐：培養主動參與藝術的</a:t>
            </a:r>
            <a:r>
              <a:rPr lang="zh-TW" altLang="zh-TW" sz="18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興趣與習</a:t>
            </a:r>
            <a:endParaRPr lang="en-US" altLang="zh-TW" sz="1800" b="1" u="sng" dirty="0">
              <a:latin typeface="微軟正黑體" panose="020B0604030504040204" pitchFamily="34" charset="-120"/>
              <a:ea typeface="微軟正黑體" panose="020B0604030504040204" pitchFamily="34" charset="-120"/>
              <a:cs typeface="細明體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      </a:t>
            </a:r>
            <a:r>
              <a:rPr lang="zh-TW" altLang="zh-TW" sz="18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慣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，促進</a:t>
            </a:r>
            <a:r>
              <a:rPr lang="zh-TW" altLang="zh-TW" sz="18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美善生活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。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91164" y="2273692"/>
            <a:ext cx="2639600" cy="1490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0994" y="1419399"/>
            <a:ext cx="1167007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100" b="1" dirty="0">
                <a:solidFill>
                  <a:prstClr val="black"/>
                </a:solidFill>
                <a:latin typeface="Calibri"/>
                <a:ea typeface="新細明體" pitchFamily="18" charset="-120"/>
                <a:cs typeface="Calibri"/>
              </a:rPr>
              <a:t>實踐</a:t>
            </a:r>
            <a:endParaRPr kumimoji="1" lang="en-US" sz="2100" b="1" dirty="0">
              <a:solidFill>
                <a:prstClr val="black"/>
              </a:solidFill>
              <a:latin typeface="Calibri"/>
              <a:ea typeface="新細明體" pitchFamily="18" charset="-120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43" y="1714494"/>
            <a:ext cx="8792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100" b="1" dirty="0">
                <a:solidFill>
                  <a:prstClr val="black"/>
                </a:solidFill>
                <a:latin typeface="Calibri"/>
                <a:ea typeface="新細明體" pitchFamily="18" charset="-120"/>
                <a:cs typeface="Calibri"/>
              </a:rPr>
              <a:t>表現</a:t>
            </a:r>
            <a:endParaRPr kumimoji="1" lang="en-US" sz="2100" b="1" dirty="0">
              <a:solidFill>
                <a:prstClr val="black"/>
              </a:solidFill>
              <a:latin typeface="Calibri"/>
              <a:ea typeface="新細明體" pitchFamily="18" charset="-120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8463" y="1393023"/>
            <a:ext cx="108544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100" b="1" dirty="0">
                <a:solidFill>
                  <a:prstClr val="black"/>
                </a:solidFill>
                <a:latin typeface="Calibri"/>
                <a:ea typeface="新細明體" pitchFamily="18" charset="-120"/>
                <a:cs typeface="Calibri"/>
              </a:rPr>
              <a:t>鑑賞</a:t>
            </a:r>
            <a:endParaRPr kumimoji="1" lang="en-US" sz="2100" b="1" dirty="0">
              <a:solidFill>
                <a:prstClr val="black"/>
              </a:solidFill>
              <a:latin typeface="Calibri"/>
              <a:ea typeface="新細明體" pitchFamily="18" charset="-120"/>
              <a:cs typeface="Calibri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342900" y="240030"/>
            <a:ext cx="5429250" cy="56363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藝術領綱</a:t>
            </a:r>
            <a:r>
              <a:rPr lang="zh-TW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課程目標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8409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512676" y="735546"/>
          <a:ext cx="5832648" cy="385243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322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項目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藝術（普高）內涵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700" b="0" dirty="0" smtClean="0">
                          <a:latin typeface="+mj-ea"/>
                          <a:ea typeface="+mj-ea"/>
                        </a:rPr>
                        <a:t>A1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0" dirty="0" smtClean="0">
                          <a:latin typeface="+mj-ea"/>
                          <a:ea typeface="+mj-ea"/>
                        </a:rPr>
                        <a:t>身心素質與自我精進</a:t>
                      </a:r>
                    </a:p>
                    <a:p>
                      <a:endParaRPr lang="zh-TW" altLang="en-US" sz="1700" b="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latin typeface="微軟正黑體" pitchFamily="34" charset="-120"/>
                          <a:ea typeface="微軟正黑體" pitchFamily="34" charset="-120"/>
                          <a:cs typeface="標楷體"/>
                        </a:rPr>
                        <a:t>藝</a:t>
                      </a:r>
                      <a:r>
                        <a:rPr lang="en-US" sz="1700" b="1" kern="100" dirty="0">
                          <a:latin typeface="微軟正黑體" pitchFamily="34" charset="-120"/>
                          <a:ea typeface="微軟正黑體" pitchFamily="34" charset="-120"/>
                          <a:cs typeface="標楷體"/>
                        </a:rPr>
                        <a:t>S-U-A1</a:t>
                      </a:r>
                      <a:endParaRPr lang="zh-TW" sz="17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latin typeface="微軟正黑體" pitchFamily="34" charset="-120"/>
                          <a:ea typeface="微軟正黑體" pitchFamily="34" charset="-120"/>
                          <a:cs typeface="標楷體"/>
                        </a:rPr>
                        <a:t>參與藝術活動，以提升生活美感及生命價值。</a:t>
                      </a:r>
                      <a:endParaRPr lang="zh-TW" sz="17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r>
                        <a:rPr lang="en-US" altLang="zh-TW" sz="1700" b="0" dirty="0" smtClean="0">
                          <a:latin typeface="+mj-ea"/>
                          <a:ea typeface="+mj-ea"/>
                        </a:rPr>
                        <a:t>A2</a:t>
                      </a:r>
                    </a:p>
                    <a:p>
                      <a:r>
                        <a:rPr lang="zh-TW" altLang="en-US" sz="1700" b="0" dirty="0" smtClean="0">
                          <a:latin typeface="+mj-ea"/>
                          <a:ea typeface="+mj-ea"/>
                        </a:rPr>
                        <a:t>系統思考與解決問題</a:t>
                      </a:r>
                      <a:endParaRPr lang="zh-TW" altLang="en-US" sz="1700" b="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latin typeface="微軟正黑體" pitchFamily="34" charset="-120"/>
                          <a:ea typeface="微軟正黑體" pitchFamily="34" charset="-120"/>
                          <a:cs typeface="標楷體"/>
                        </a:rPr>
                        <a:t>藝</a:t>
                      </a:r>
                      <a:r>
                        <a:rPr lang="en-US" sz="1700" b="1" kern="100" dirty="0">
                          <a:latin typeface="微軟正黑體" pitchFamily="34" charset="-120"/>
                          <a:ea typeface="微軟正黑體" pitchFamily="34" charset="-120"/>
                          <a:cs typeface="標楷體"/>
                        </a:rPr>
                        <a:t>S-U-A2</a:t>
                      </a:r>
                      <a:endParaRPr lang="zh-TW" sz="17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latin typeface="微軟正黑體" pitchFamily="34" charset="-120"/>
                          <a:ea typeface="微軟正黑體" pitchFamily="34" charset="-120"/>
                          <a:cs typeface="標楷體"/>
                        </a:rPr>
                        <a:t>運用設計與批判性思考，以藝術實踐解決問題。</a:t>
                      </a:r>
                      <a:endParaRPr lang="zh-TW" sz="17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348">
                <a:tc>
                  <a:txBody>
                    <a:bodyPr/>
                    <a:lstStyle/>
                    <a:p>
                      <a:r>
                        <a:rPr lang="en-US" altLang="zh-TW" sz="1700" b="0" dirty="0" smtClean="0">
                          <a:latin typeface="+mj-ea"/>
                          <a:ea typeface="+mj-ea"/>
                        </a:rPr>
                        <a:t>A3</a:t>
                      </a:r>
                    </a:p>
                    <a:p>
                      <a:r>
                        <a:rPr lang="zh-TW" altLang="en-US" sz="1700" b="0" dirty="0" smtClean="0">
                          <a:latin typeface="+mj-ea"/>
                          <a:ea typeface="+mj-ea"/>
                        </a:rPr>
                        <a:t>規劃執行與創新應變</a:t>
                      </a:r>
                      <a:endParaRPr lang="zh-TW" altLang="en-US" sz="1700" b="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zh-TW" altLang="zh-TW" sz="17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藝</a:t>
                      </a:r>
                      <a:r>
                        <a:rPr kumimoji="0" lang="en-US" altLang="zh-TW" sz="17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S-U-A3</a:t>
                      </a:r>
                      <a:endParaRPr kumimoji="0" lang="zh-TW" altLang="zh-TW" sz="17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r>
                        <a:rPr kumimoji="0"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具備規劃執行並省思藝術展演的能力與創新精神，以適應社會變化。</a:t>
                      </a:r>
                      <a:endParaRPr lang="zh-TW" altLang="en-US" sz="1700" b="0" kern="1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細明體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0130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zh-TW" altLang="en-US" sz="1800" b="1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學習設計：</a:t>
                      </a:r>
                      <a:endParaRPr lang="en-US" altLang="zh-TW" sz="1800" b="1" dirty="0" smtClean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>
                        <a:lnSpc>
                          <a:spcPts val="3400"/>
                        </a:lnSpc>
                      </a:pPr>
                      <a:r>
                        <a:rPr lang="zh-TW" altLang="en-US" sz="1800" b="1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音樂學習策略</a:t>
                      </a:r>
                      <a:endParaRPr lang="zh-TW" altLang="en-US" sz="1800" b="1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  <a:cs typeface="細明體"/>
                        </a:rPr>
                        <a:t>教學設計：</a:t>
                      </a:r>
                      <a:endParaRPr lang="en-US" altLang="zh-TW" sz="1800" b="1" kern="100" dirty="0" smtClean="0">
                        <a:solidFill>
                          <a:srgbClr val="002060"/>
                        </a:solidFill>
                        <a:latin typeface="+mj-ea"/>
                        <a:ea typeface="+mj-ea"/>
                        <a:cs typeface="細明體"/>
                      </a:endParaRPr>
                    </a:p>
                    <a:p>
                      <a:pPr algn="just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  <a:cs typeface="細明體"/>
                        </a:rPr>
                        <a:t>學習情境／任務／問題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 bwMode="auto">
          <a:xfrm>
            <a:off x="512676" y="0"/>
            <a:ext cx="5429250" cy="56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藝術領綱普高核心素養</a:t>
            </a:r>
            <a:r>
              <a:rPr kumimoji="0" lang="en-US" altLang="zh-TW" sz="3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:</a:t>
            </a: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自主行動</a:t>
            </a:r>
          </a:p>
        </p:txBody>
      </p:sp>
    </p:spTree>
    <p:extLst>
      <p:ext uri="{BB962C8B-B14F-4D97-AF65-F5344CB8AC3E}">
        <p14:creationId xmlns:p14="http://schemas.microsoft.com/office/powerpoint/2010/main" val="288427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350658" y="681541"/>
          <a:ext cx="6264696" cy="439756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583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1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52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項目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藝術（普高）內涵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符號運用與溝通表達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微軟正黑體" pitchFamily="34" charset="-120"/>
                          <a:ea typeface="微軟正黑體" pitchFamily="34" charset="-120"/>
                          <a:cs typeface="標楷體"/>
                        </a:rPr>
                        <a:t>藝</a:t>
                      </a:r>
                      <a:r>
                        <a:rPr lang="en-US" sz="1800" b="1" kern="100" dirty="0">
                          <a:latin typeface="微軟正黑體" pitchFamily="34" charset="-120"/>
                          <a:ea typeface="微軟正黑體" pitchFamily="34" charset="-120"/>
                          <a:cs typeface="標楷體"/>
                        </a:rPr>
                        <a:t>S-U-B1</a:t>
                      </a: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  <a:cs typeface="標楷體"/>
                        </a:rPr>
                        <a:t>活用藝術符號表達情意觀點和風格，並藉以做為溝通之道。</a:t>
                      </a: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05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alt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B2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科技資訊與媒體素養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微軟正黑體" pitchFamily="34" charset="-120"/>
                          <a:ea typeface="微軟正黑體" pitchFamily="34" charset="-120"/>
                          <a:cs typeface="標楷體"/>
                        </a:rPr>
                        <a:t>藝</a:t>
                      </a:r>
                      <a:r>
                        <a:rPr lang="en-US" sz="1800" b="1" kern="100" dirty="0">
                          <a:latin typeface="微軟正黑體" pitchFamily="34" charset="-120"/>
                          <a:ea typeface="微軟正黑體" pitchFamily="34" charset="-120"/>
                          <a:cs typeface="標楷體"/>
                        </a:rPr>
                        <a:t>S-U-B2</a:t>
                      </a: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  <a:cs typeface="標楷體"/>
                        </a:rPr>
                        <a:t>運用多媒體與資訊科技進行創作思辨與溝通。</a:t>
                      </a: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05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alt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B3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藝術涵養與美感素養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微軟正黑體" pitchFamily="34" charset="-120"/>
                          <a:ea typeface="微軟正黑體" pitchFamily="34" charset="-120"/>
                          <a:cs typeface="標楷體"/>
                        </a:rPr>
                        <a:t>藝</a:t>
                      </a:r>
                      <a:r>
                        <a:rPr lang="en-US" sz="1800" b="1" kern="100" dirty="0">
                          <a:latin typeface="微軟正黑體" pitchFamily="34" charset="-120"/>
                          <a:ea typeface="微軟正黑體" pitchFamily="34" charset="-120"/>
                          <a:cs typeface="標楷體"/>
                        </a:rPr>
                        <a:t>S-U-B3</a:t>
                      </a: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微軟正黑體" pitchFamily="34" charset="-120"/>
                          <a:ea typeface="微軟正黑體" pitchFamily="34" charset="-120"/>
                          <a:cs typeface="標楷體"/>
                        </a:rPr>
                        <a:t>善用多元感官，體驗與鑑賞藝術文化與生活。</a:t>
                      </a:r>
                      <a:endParaRPr lang="zh-TW" sz="18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5786">
                <a:tc>
                  <a:txBody>
                    <a:bodyPr/>
                    <a:lstStyle/>
                    <a:p>
                      <a:pPr>
                        <a:lnSpc>
                          <a:spcPts val="3700"/>
                        </a:lnSpc>
                      </a:pPr>
                      <a:r>
                        <a:rPr lang="zh-TW" altLang="en-US" sz="1800" b="1" dirty="0" smtClean="0">
                          <a:latin typeface="+mj-ea"/>
                          <a:ea typeface="+mj-ea"/>
                        </a:rPr>
                        <a:t>學習設計：</a:t>
                      </a:r>
                      <a:endParaRPr lang="en-US" altLang="zh-TW" sz="1800" b="1" dirty="0" smtClean="0">
                        <a:latin typeface="+mj-ea"/>
                        <a:ea typeface="+mj-ea"/>
                      </a:endParaRPr>
                    </a:p>
                    <a:p>
                      <a:pPr>
                        <a:lnSpc>
                          <a:spcPts val="3700"/>
                        </a:lnSpc>
                      </a:pPr>
                      <a:r>
                        <a:rPr lang="zh-TW" altLang="en-US" sz="1800" b="1" dirty="0" smtClean="0">
                          <a:latin typeface="+mj-ea"/>
                          <a:ea typeface="+mj-ea"/>
                        </a:rPr>
                        <a:t>學習歷程與成果的表達</a:t>
                      </a:r>
                      <a:endParaRPr lang="en-US" altLang="zh-TW" sz="1800" b="1" dirty="0" smtClean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7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dirty="0" smtClean="0">
                          <a:effectLst/>
                          <a:ea typeface="+mn-ea"/>
                          <a:cs typeface="標楷體" panose="03000509000000000000" pitchFamily="65" charset="-120"/>
                        </a:rPr>
                        <a:t>教學設計：</a:t>
                      </a:r>
                      <a:endParaRPr lang="en-US" altLang="zh-TW" sz="1800" b="1" dirty="0" smtClean="0">
                        <a:effectLst/>
                        <a:ea typeface="+mn-ea"/>
                        <a:cs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37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dirty="0" smtClean="0">
                          <a:effectLst/>
                          <a:ea typeface="+mn-ea"/>
                          <a:cs typeface="標楷體" panose="03000509000000000000" pitchFamily="65" charset="-120"/>
                        </a:rPr>
                        <a:t>取材、工具與資源</a:t>
                      </a:r>
                      <a:endParaRPr lang="zh-TW" altLang="en-US" sz="1800" b="1" kern="1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細明體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 bwMode="auto">
          <a:xfrm>
            <a:off x="512676" y="87474"/>
            <a:ext cx="5429250" cy="56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藝術領綱普高核心素養</a:t>
            </a:r>
            <a:r>
              <a:rPr kumimoji="0" lang="en-US" altLang="zh-TW" sz="3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:</a:t>
            </a: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溝通互動</a:t>
            </a:r>
          </a:p>
        </p:txBody>
      </p:sp>
    </p:spTree>
    <p:extLst>
      <p:ext uri="{BB962C8B-B14F-4D97-AF65-F5344CB8AC3E}">
        <p14:creationId xmlns:p14="http://schemas.microsoft.com/office/powerpoint/2010/main" val="261885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883740"/>
              </p:ext>
            </p:extLst>
          </p:nvPr>
        </p:nvGraphicFramePr>
        <p:xfrm>
          <a:off x="350658" y="897564"/>
          <a:ext cx="6264697" cy="42976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676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6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項目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藝（普高）內涵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C1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道德實踐與公民意識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+mn-ea"/>
                          <a:ea typeface="+mn-ea"/>
                          <a:cs typeface="標楷體"/>
                        </a:rPr>
                        <a:t>藝</a:t>
                      </a:r>
                      <a:r>
                        <a:rPr lang="en-US" sz="1800" b="1" kern="100" dirty="0">
                          <a:latin typeface="+mn-ea"/>
                          <a:ea typeface="+mn-ea"/>
                          <a:cs typeface="標楷體"/>
                        </a:rPr>
                        <a:t>S-U-C1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+mn-ea"/>
                          <a:ea typeface="+mn-ea"/>
                          <a:cs typeface="標楷體"/>
                        </a:rPr>
                        <a:t>養成以藝術活動關注社會議題的意識及責任。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4861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C2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人際關係與團隊合作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+mn-ea"/>
                          <a:ea typeface="+mn-ea"/>
                          <a:cs typeface="標楷體"/>
                        </a:rPr>
                        <a:t>藝</a:t>
                      </a:r>
                      <a:r>
                        <a:rPr lang="en-US" sz="1800" b="1" kern="100" dirty="0">
                          <a:latin typeface="+mn-ea"/>
                          <a:ea typeface="+mn-ea"/>
                          <a:cs typeface="標楷體"/>
                        </a:rPr>
                        <a:t>S-U-C2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+mn-ea"/>
                          <a:ea typeface="+mn-ea"/>
                          <a:cs typeface="標楷體"/>
                        </a:rPr>
                        <a:t>透過藝術實踐，發展適切的人際互動，增進團隊合作與溝通協調的能力。</a:t>
                      </a:r>
                      <a:endParaRPr lang="zh-TW" sz="1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63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C3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多元文化與國際理解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zh-TW" altLang="zh-TW" sz="18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藝</a:t>
                      </a:r>
                      <a:r>
                        <a:rPr kumimoji="0" lang="en-US" altLang="zh-TW" sz="18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S-U-C3</a:t>
                      </a:r>
                      <a:endParaRPr kumimoji="0" lang="zh-TW" altLang="zh-TW" sz="18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kumimoji="0" lang="zh-TW" altLang="zh-TW" sz="18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探索在地及全球藝術與文化的多元與未來。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細明體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5174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sz="1500" b="1" dirty="0" smtClean="0">
                          <a:latin typeface="+mj-ea"/>
                          <a:ea typeface="+mj-ea"/>
                        </a:rPr>
                        <a:t>學習設計：</a:t>
                      </a:r>
                      <a:endParaRPr lang="en-US" altLang="zh-TW" sz="1500" b="1" dirty="0" smtClean="0">
                        <a:latin typeface="+mj-ea"/>
                        <a:ea typeface="+mj-ea"/>
                      </a:endParaRPr>
                    </a:p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sz="1500" b="1" dirty="0" smtClean="0">
                          <a:latin typeface="+mj-ea"/>
                          <a:ea typeface="+mj-ea"/>
                        </a:rPr>
                        <a:t>探究實作／創作實踐</a:t>
                      </a:r>
                      <a:endParaRPr lang="en-US" altLang="zh-TW" sz="1500" b="1" dirty="0" smtClean="0">
                        <a:latin typeface="+mj-ea"/>
                        <a:ea typeface="+mj-ea"/>
                      </a:endParaRPr>
                    </a:p>
                    <a:p>
                      <a:pPr>
                        <a:lnSpc>
                          <a:spcPts val="3000"/>
                        </a:lnSpc>
                      </a:pPr>
                      <a:endParaRPr lang="zh-TW" altLang="en-US" sz="1500" b="1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500" b="1" kern="100" dirty="0" smtClean="0">
                          <a:effectLst/>
                          <a:latin typeface="+mj-ea"/>
                          <a:ea typeface="+mj-ea"/>
                          <a:cs typeface="標楷體" panose="03000509000000000000" pitchFamily="65" charset="-120"/>
                        </a:rPr>
                        <a:t>教學設計：</a:t>
                      </a:r>
                      <a:endParaRPr lang="en-US" altLang="zh-TW" sz="1500" b="1" kern="100" dirty="0" smtClean="0">
                        <a:effectLst/>
                        <a:latin typeface="+mj-ea"/>
                        <a:ea typeface="+mj-ea"/>
                        <a:cs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500" b="1" kern="100" dirty="0" smtClean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鋪陳音樂情境與脈絡</a:t>
                      </a:r>
                      <a:endParaRPr lang="zh-TW" sz="15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 bwMode="auto">
          <a:xfrm>
            <a:off x="620688" y="195486"/>
            <a:ext cx="5429250" cy="56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藝術領綱普高心素養</a:t>
            </a:r>
            <a:r>
              <a:rPr kumimoji="0" lang="en-US" altLang="zh-TW" sz="3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:</a:t>
            </a: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社會參與</a:t>
            </a:r>
          </a:p>
        </p:txBody>
      </p:sp>
    </p:spTree>
    <p:extLst>
      <p:ext uri="{BB962C8B-B14F-4D97-AF65-F5344CB8AC3E}">
        <p14:creationId xmlns:p14="http://schemas.microsoft.com/office/powerpoint/2010/main" val="39463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C43862D-E695-4545-88C2-9979944A62DB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Calibri"/>
                <a:ea typeface="新細明體" panose="02020500000000000000" pitchFamily="18" charset="-120"/>
              </a:rPr>
              <a:pPr defTabSz="685800">
                <a:defRPr/>
              </a:pPr>
              <a:t>17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 panose="02020500000000000000" pitchFamily="18" charset="-120"/>
            </a:endParaRPr>
          </a:p>
        </p:txBody>
      </p:sp>
      <p:pic>
        <p:nvPicPr>
          <p:cNvPr id="7" name="內容版面配置區 6" descr="child-finger-playing-piano-254460-min-1024x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3175" y="141480"/>
            <a:ext cx="3348372" cy="2092733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52434" y="2443510"/>
            <a:ext cx="5508612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algn="ctr" defTabSz="685800" fontAlgn="base">
              <a:lnSpc>
                <a:spcPts val="1950"/>
              </a:lnSpc>
              <a:spcBef>
                <a:spcPct val="0"/>
              </a:spcBef>
              <a:spcAft>
                <a:spcPct val="0"/>
              </a:spcAft>
              <a:tabLst>
                <a:tab pos="338138" algn="l"/>
                <a:tab pos="2440781" algn="l"/>
              </a:tabLst>
            </a:pPr>
            <a:r>
              <a:rPr kumimoji="1" lang="zh-TW" altLang="en-US" sz="32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從核心素養探析音樂大</a:t>
            </a:r>
            <a:r>
              <a:rPr kumimoji="1" lang="zh-TW" altLang="en-US" sz="32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概念</a:t>
            </a:r>
            <a:r>
              <a:rPr kumimoji="1"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kumimoji="1"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參考</a:t>
            </a:r>
            <a:r>
              <a:rPr kumimoji="1"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endParaRPr kumimoji="1" lang="zh-TW" altLang="en-US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indent="161925" defTabSz="685800" eaLnBrk="0" fontAlgn="base" hangingPunct="0">
              <a:lnSpc>
                <a:spcPts val="1950"/>
              </a:lnSpc>
              <a:spcBef>
                <a:spcPct val="0"/>
              </a:spcBef>
              <a:spcAft>
                <a:spcPct val="0"/>
              </a:spcAft>
              <a:tabLst>
                <a:tab pos="338138" algn="l"/>
                <a:tab pos="2440781" algn="l"/>
              </a:tabLst>
            </a:pPr>
            <a:r>
              <a:rPr kumimoji="1"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</a:t>
            </a:r>
            <a:endParaRPr kumimoji="1" lang="zh-TW" altLang="en-US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188640" y="2976795"/>
            <a:ext cx="1296144" cy="13773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</a:t>
            </a:r>
            <a:r>
              <a:rPr kumimoji="1"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</a:t>
            </a:r>
            <a:endParaRPr kumimoji="1" lang="en-US" altLang="zh-TW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音樂體驗</a:t>
            </a:r>
            <a:endParaRPr kumimoji="1" lang="en-US" altLang="zh-TW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自我探索</a:t>
            </a:r>
            <a:endParaRPr kumimoji="1"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914900" y="2968212"/>
            <a:ext cx="1754459" cy="13859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以音樂洞察</a:t>
            </a:r>
            <a:endParaRPr kumimoji="1" lang="en-US" altLang="zh-TW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r>
              <a:rPr kumimoji="1"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時空文化的經驗與觀點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3311738" y="2978928"/>
            <a:ext cx="1350150" cy="13898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音樂協作</a:t>
            </a:r>
            <a:endParaRPr kumimoji="1" lang="en-US" altLang="zh-TW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endParaRPr kumimoji="1" lang="en-US" altLang="zh-TW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社群關係</a:t>
            </a:r>
            <a:endParaRPr kumimoji="1"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673805" y="2976795"/>
            <a:ext cx="1350150" cy="1392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以音樂的</a:t>
            </a:r>
            <a:endParaRPr kumimoji="1" lang="en-US" altLang="zh-TW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獨特語言</a:t>
            </a:r>
            <a:endParaRPr kumimoji="1" lang="en-US" altLang="zh-TW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</a:t>
            </a:r>
            <a:r>
              <a:rPr kumimoji="1"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</a:t>
            </a:r>
          </a:p>
        </p:txBody>
      </p:sp>
    </p:spTree>
    <p:extLst>
      <p:ext uri="{BB962C8B-B14F-4D97-AF65-F5344CB8AC3E}">
        <p14:creationId xmlns:p14="http://schemas.microsoft.com/office/powerpoint/2010/main" val="42815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277994"/>
              </p:ext>
            </p:extLst>
          </p:nvPr>
        </p:nvGraphicFramePr>
        <p:xfrm>
          <a:off x="342900" y="1200150"/>
          <a:ext cx="61722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733314947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470616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承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643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</a:t>
                      </a:r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413718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C43862D-E695-4545-88C2-9979944A62D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標題 4"/>
          <p:cNvSpPr txBox="1">
            <a:spLocks noGrp="1"/>
          </p:cNvSpPr>
          <p:nvPr>
            <p:ph type="title"/>
          </p:nvPr>
        </p:nvSpPr>
        <p:spPr>
          <a:xfrm>
            <a:off x="342900" y="403771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活動：我的音樂課速描與分享（Ａ４）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3719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25" y="248841"/>
            <a:ext cx="6605588" cy="994172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27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藝術</a:t>
            </a:r>
            <a:r>
              <a:rPr lang="zh-TW" altLang="en-US" sz="27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</a:t>
            </a:r>
            <a:r>
              <a:rPr lang="zh-TW" altLang="en-US" sz="27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綱實施相關資源</a:t>
            </a:r>
            <a:r>
              <a:rPr lang="en-US" altLang="zh-TW" sz="27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sz="27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課程手冊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83732" y="1044931"/>
            <a:ext cx="3710653" cy="36973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16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壹、發展沿革與特色</a:t>
            </a:r>
            <a:endParaRPr lang="zh-TW" altLang="zh-TW" sz="16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16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貳、課程架構</a:t>
            </a:r>
            <a:endParaRPr lang="zh-TW" altLang="zh-TW" sz="16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16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file"/>
              </a:rPr>
              <a:t>參、核心素養與學習重點呼應說明</a:t>
            </a:r>
            <a:endParaRPr lang="zh-TW" altLang="zh-TW" sz="16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16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file"/>
              </a:rPr>
              <a:t>肆、學習重點解析</a:t>
            </a:r>
            <a:endParaRPr lang="zh-TW" altLang="zh-TW" sz="16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16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file"/>
              </a:rPr>
              <a:t>伍、素養導向教材編寫原則</a:t>
            </a:r>
            <a:endParaRPr lang="zh-TW" altLang="zh-TW" sz="16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16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file"/>
              </a:rPr>
              <a:t>陸、議題融入說明</a:t>
            </a:r>
            <a:endParaRPr lang="zh-TW" altLang="zh-TW" sz="16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16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file"/>
              </a:rPr>
              <a:t>柒、教學單元案例</a:t>
            </a:r>
            <a:endParaRPr lang="zh-TW" altLang="zh-TW" sz="16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16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file"/>
              </a:rPr>
              <a:t>捌、</a:t>
            </a:r>
            <a:r>
              <a:rPr lang="en-US" altLang="zh-TW" sz="1600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file"/>
              </a:rPr>
              <a:t>新舊課綱課程銜接分析與建議</a:t>
            </a:r>
            <a:endParaRPr lang="zh-TW" altLang="zh-TW" sz="16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16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0" action="ppaction://hlinkfile"/>
              </a:rPr>
              <a:t>玖</a:t>
            </a:r>
            <a:r>
              <a:rPr lang="en-US" altLang="zh-TW" sz="16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0" action="ppaction://hlinkfile"/>
              </a:rPr>
              <a:t>、</a:t>
            </a:r>
            <a:r>
              <a:rPr lang="en-US" altLang="zh-TW" sz="16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0" action="ppaction://hlinkfile"/>
              </a:rPr>
              <a:t>課綱</a:t>
            </a:r>
            <a:r>
              <a:rPr lang="en-US" altLang="zh-TW" sz="16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0" action="ppaction://hlinkfile"/>
              </a:rPr>
              <a:t> Q &amp; A</a:t>
            </a:r>
            <a:endParaRPr lang="zh-TW" altLang="zh-TW" sz="16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16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1" action="ppaction://hlinkfile"/>
              </a:rPr>
              <a:t>附錄</a:t>
            </a:r>
            <a:r>
              <a:rPr lang="zh-TW" altLang="en-US" sz="16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1" action="ppaction://hlinkfile"/>
              </a:rPr>
              <a:t>、</a:t>
            </a:r>
            <a:r>
              <a:rPr lang="en-US" altLang="zh-TW" sz="16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1" action="ppaction://hlinkfile"/>
              </a:rPr>
              <a:t>新舊課綱細部比較</a:t>
            </a:r>
            <a:endParaRPr lang="zh-TW" altLang="zh-TW" sz="16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5314950" y="4869657"/>
            <a:ext cx="154305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2E5DFE7A-D1BD-4A23-BF3A-80517B4E86BE}" type="slidenum">
              <a:rPr lang="zh-TW" altLang="en-US" sz="900">
                <a:solidFill>
                  <a:srgbClr val="898989"/>
                </a:solidFill>
              </a:rPr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19</a:t>
            </a:fld>
            <a:endParaRPr lang="zh-TW" altLang="en-US" sz="900">
              <a:solidFill>
                <a:srgbClr val="898989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41810" y="4626769"/>
            <a:ext cx="4929188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zh-TW" altLang="en-US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網址</a:t>
            </a:r>
            <a:r>
              <a:rPr lang="en-US" altLang="zh-TW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TW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2"/>
              </a:rPr>
              <a:t>http://12cur.naer.edu.tw/main/</a:t>
            </a:r>
            <a:r>
              <a:rPr lang="en-US" altLang="zh-TW" sz="13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2"/>
              </a:rPr>
              <a:t>showNews</a:t>
            </a:r>
            <a:r>
              <a:rPr lang="en-US" altLang="zh-TW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2"/>
              </a:rPr>
              <a:t>/387</a:t>
            </a:r>
            <a:endParaRPr lang="en-US" altLang="zh-TW" sz="1350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4759" name="圖片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87">
            <a:off x="906067" y="4626769"/>
            <a:ext cx="277415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8" y="1044930"/>
            <a:ext cx="2502920" cy="356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19346" y="1578031"/>
            <a:ext cx="272874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1A7BAE"/>
                </a:solidFill>
              </a:rPr>
              <a:t>素養導向意涵</a:t>
            </a:r>
            <a:endParaRPr lang="zh-CN" altLang="en-US" sz="1600" dirty="0">
              <a:solidFill>
                <a:srgbClr val="1A7BAE"/>
              </a:solidFill>
            </a:endParaRPr>
          </a:p>
        </p:txBody>
      </p:sp>
      <p:sp>
        <p:nvSpPr>
          <p:cNvPr id="19" name="矩形 8"/>
          <p:cNvSpPr/>
          <p:nvPr/>
        </p:nvSpPr>
        <p:spPr>
          <a:xfrm>
            <a:off x="448053" y="1559139"/>
            <a:ext cx="359206" cy="291698"/>
          </a:xfrm>
          <a:custGeom>
            <a:avLst/>
            <a:gdLst/>
            <a:ahLst/>
            <a:cxnLst/>
            <a:rect l="l" t="t" r="r" b="b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close/>
              </a:path>
            </a:pathLst>
          </a:cu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rgbClr val="1A7BAE"/>
                </a:solidFill>
                <a:latin typeface="+mj-lt"/>
              </a:rPr>
              <a:t>01</a:t>
            </a:r>
            <a:endParaRPr lang="zh-CN" altLang="en-US" sz="1200">
              <a:solidFill>
                <a:srgbClr val="1A7BAE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4654" y="2120868"/>
            <a:ext cx="272874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95BC49"/>
                </a:solidFill>
              </a:rPr>
              <a:t>素養導向教學設計與試作</a:t>
            </a:r>
            <a:endParaRPr lang="zh-CN" altLang="en-US" sz="1600" dirty="0">
              <a:solidFill>
                <a:srgbClr val="95BC49"/>
              </a:solidFill>
            </a:endParaRPr>
          </a:p>
        </p:txBody>
      </p:sp>
      <p:sp>
        <p:nvSpPr>
          <p:cNvPr id="22" name="矩形 8"/>
          <p:cNvSpPr/>
          <p:nvPr/>
        </p:nvSpPr>
        <p:spPr>
          <a:xfrm>
            <a:off x="453363" y="2101975"/>
            <a:ext cx="359206" cy="291698"/>
          </a:xfrm>
          <a:custGeom>
            <a:avLst/>
            <a:gdLst/>
            <a:ahLst/>
            <a:cxnLst/>
            <a:rect l="l" t="t" r="r" b="b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close/>
              </a:path>
            </a:pathLst>
          </a:custGeom>
          <a:solidFill>
            <a:srgbClr val="95B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rgbClr val="95BC49"/>
                </a:solidFill>
                <a:latin typeface="+mj-lt"/>
              </a:rPr>
              <a:t>02</a:t>
            </a:r>
            <a:endParaRPr lang="zh-CN" altLang="en-US" sz="1200">
              <a:solidFill>
                <a:srgbClr val="95BC49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9963" y="2658151"/>
            <a:ext cx="272874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DA907"/>
                </a:solidFill>
              </a:rPr>
              <a:t>配套準備</a:t>
            </a:r>
            <a:endParaRPr lang="zh-CN" altLang="en-US" sz="1600" dirty="0">
              <a:solidFill>
                <a:srgbClr val="FDA907"/>
              </a:solidFill>
            </a:endParaRPr>
          </a:p>
        </p:txBody>
      </p:sp>
      <p:sp>
        <p:nvSpPr>
          <p:cNvPr id="24" name="矩形 8"/>
          <p:cNvSpPr/>
          <p:nvPr/>
        </p:nvSpPr>
        <p:spPr>
          <a:xfrm>
            <a:off x="458670" y="2639259"/>
            <a:ext cx="359206" cy="291698"/>
          </a:xfrm>
          <a:custGeom>
            <a:avLst/>
            <a:gdLst/>
            <a:ahLst/>
            <a:cxnLst/>
            <a:rect l="l" t="t" r="r" b="b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close/>
              </a:path>
            </a:pathLst>
          </a:cu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rgbClr val="FDA907"/>
                </a:solidFill>
                <a:latin typeface="+mj-lt"/>
              </a:rPr>
              <a:t>03</a:t>
            </a:r>
            <a:endParaRPr lang="zh-CN" altLang="en-US" sz="1200">
              <a:solidFill>
                <a:srgbClr val="FDA907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5271" y="3195434"/>
            <a:ext cx="272874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BF3420"/>
                </a:solidFill>
              </a:rPr>
              <a:t>交流討論</a:t>
            </a:r>
            <a:endParaRPr lang="zh-CN" altLang="en-US" sz="1600" dirty="0">
              <a:solidFill>
                <a:srgbClr val="BF3420"/>
              </a:solidFill>
            </a:endParaRPr>
          </a:p>
        </p:txBody>
      </p:sp>
      <p:sp>
        <p:nvSpPr>
          <p:cNvPr id="27" name="矩形 8"/>
          <p:cNvSpPr/>
          <p:nvPr/>
        </p:nvSpPr>
        <p:spPr>
          <a:xfrm>
            <a:off x="463980" y="3176542"/>
            <a:ext cx="359206" cy="291698"/>
          </a:xfrm>
          <a:custGeom>
            <a:avLst/>
            <a:gdLst/>
            <a:ahLst/>
            <a:cxnLst/>
            <a:rect l="l" t="t" r="r" b="b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close/>
              </a:path>
            </a:pathLst>
          </a:custGeom>
          <a:solidFill>
            <a:srgbClr val="BF3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rgbClr val="BF3420"/>
                </a:solidFill>
                <a:latin typeface="+mj-lt"/>
              </a:rPr>
              <a:t>04</a:t>
            </a:r>
            <a:endParaRPr lang="zh-CN" altLang="en-US" sz="1200">
              <a:solidFill>
                <a:srgbClr val="BF3420"/>
              </a:solidFill>
              <a:latin typeface="+mj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293984" y="1176596"/>
            <a:ext cx="3564017" cy="2520280"/>
            <a:chOff x="566555" y="877035"/>
            <a:chExt cx="2340260" cy="164545"/>
          </a:xfrm>
        </p:grpSpPr>
        <p:sp>
          <p:nvSpPr>
            <p:cNvPr id="12" name="矩形 11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矩形 1"/>
          <p:cNvSpPr/>
          <p:nvPr/>
        </p:nvSpPr>
        <p:spPr>
          <a:xfrm>
            <a:off x="3383994" y="2140916"/>
            <a:ext cx="3474007" cy="695217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目   錄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6131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8050" y="646906"/>
            <a:ext cx="66497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課程手冊中「</a:t>
            </a:r>
            <a:r>
              <a:rPr lang="zh-TW" altLang="en-US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學習表現與學習內容雙向細目表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」及「</a:t>
            </a:r>
            <a:r>
              <a:rPr lang="zh-TW" altLang="en-US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教學單元格式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」兩項工具，可提供作為教材與教學設計時轉化與運用之參考。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4" name="Picture 2" descr="「參考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58" y="2310295"/>
            <a:ext cx="3752608" cy="272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49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84748"/>
            <a:ext cx="8061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179" defTabSz="685800">
              <a:lnSpc>
                <a:spcPts val="1800"/>
              </a:lnSpc>
              <a:defRPr/>
            </a:pPr>
            <a:endParaRPr lang="en-US" altLang="zh-TW" sz="15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7179" defTabSz="685800">
              <a:lnSpc>
                <a:spcPts val="1800"/>
              </a:lnSpc>
              <a:defRPr/>
            </a:pPr>
            <a:r>
              <a:rPr lang="zh-TW" altLang="en-US" sz="15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US" altLang="zh-TW" sz="15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7179" defTabSz="685800">
              <a:lnSpc>
                <a:spcPts val="1800"/>
              </a:lnSpc>
              <a:defRPr/>
            </a:pPr>
            <a:r>
              <a:rPr lang="zh-TW" altLang="en-US" sz="15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</a:t>
            </a:r>
            <a:endParaRPr lang="en-US" altLang="zh-TW" sz="15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7179" defTabSz="685800">
              <a:lnSpc>
                <a:spcPts val="1800"/>
              </a:lnSpc>
              <a:defRPr/>
            </a:pPr>
            <a:r>
              <a:rPr lang="zh-TW" altLang="en-US" sz="15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</a:t>
            </a:r>
            <a:endParaRPr lang="en-US" altLang="zh-TW" sz="15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7179" defTabSz="685800">
              <a:lnSpc>
                <a:spcPts val="1800"/>
              </a:lnSpc>
              <a:defRPr/>
            </a:pPr>
            <a:r>
              <a:rPr lang="zh-TW" altLang="en-US" sz="15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</a:t>
            </a:r>
            <a:endParaRPr lang="en-US" altLang="zh-TW" sz="15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7179" defTabSz="685800">
              <a:lnSpc>
                <a:spcPts val="1800"/>
              </a:lnSpc>
              <a:defRPr/>
            </a:pPr>
            <a:r>
              <a:rPr lang="zh-TW" altLang="en-US" sz="15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</a:t>
            </a:r>
            <a:endParaRPr lang="en-US" altLang="zh-TW" sz="15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7179" defTabSz="685800">
              <a:lnSpc>
                <a:spcPts val="1800"/>
              </a:lnSpc>
              <a:defRPr/>
            </a:pPr>
            <a:r>
              <a:rPr lang="zh-TW" altLang="en-US" sz="15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案</a:t>
            </a:r>
            <a:endParaRPr lang="en-US" altLang="zh-TW" sz="15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7179" defTabSz="685800">
              <a:lnSpc>
                <a:spcPts val="1800"/>
              </a:lnSpc>
              <a:defRPr/>
            </a:pPr>
            <a:r>
              <a:rPr lang="zh-TW" altLang="en-US" sz="15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例</a:t>
            </a:r>
            <a:endParaRPr lang="en-US" altLang="zh-TW" sz="15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7179" defTabSz="685800">
              <a:lnSpc>
                <a:spcPts val="1800"/>
              </a:lnSpc>
              <a:defRPr/>
            </a:pPr>
            <a:r>
              <a:rPr lang="zh-TW" altLang="en-US" sz="15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</a:t>
            </a:r>
            <a:endParaRPr lang="en-US" altLang="zh-TW" sz="15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7179" defTabSz="685800">
              <a:lnSpc>
                <a:spcPts val="1800"/>
              </a:lnSpc>
              <a:defRPr/>
            </a:pPr>
            <a:r>
              <a:rPr lang="zh-TW" altLang="en-US" sz="15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考</a:t>
            </a:r>
            <a:endParaRPr lang="en-US" altLang="zh-TW" sz="15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7179" defTabSz="685800">
              <a:lnSpc>
                <a:spcPts val="1800"/>
              </a:lnSpc>
              <a:defRPr/>
            </a:pPr>
            <a:r>
              <a:rPr lang="zh-TW" altLang="en-US" sz="15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格</a:t>
            </a:r>
            <a:endParaRPr lang="en-US" altLang="zh-TW" sz="15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7179" defTabSz="685800">
              <a:lnSpc>
                <a:spcPts val="1800"/>
              </a:lnSpc>
              <a:defRPr/>
            </a:pPr>
            <a:r>
              <a:rPr lang="zh-TW" altLang="en-US" sz="15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式</a:t>
            </a:r>
            <a:endParaRPr lang="en-US" altLang="zh-TW" sz="15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/>
          <a:srcRect l="40349" t="22187" r="12325" b="11395"/>
          <a:stretch/>
        </p:blipFill>
        <p:spPr>
          <a:xfrm>
            <a:off x="1106742" y="87474"/>
            <a:ext cx="5158191" cy="452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6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0688" y="1221600"/>
            <a:ext cx="5829300" cy="1102519"/>
          </a:xfrm>
        </p:spPr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導讀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zh-TW" dirty="0" smtClean="0">
                <a:latin typeface="Adobe 繁黑體 Std B" pitchFamily="34" charset="-120"/>
                <a:ea typeface="Adobe 繁黑體 Std B" pitchFamily="34" charset="-120"/>
              </a:rPr>
              <a:t>「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吹響民主與人權的號角</a:t>
            </a:r>
            <a:r>
              <a:rPr lang="zh-TW" altLang="zh-TW" dirty="0" smtClean="0">
                <a:latin typeface="Adobe 繁黑體 Std B" pitchFamily="34" charset="-120"/>
                <a:ea typeface="Adobe 繁黑體 Std B" pitchFamily="34" charset="-120"/>
              </a:rPr>
              <a:t>」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0" name="副標題 2"/>
          <p:cNvSpPr txBox="1">
            <a:spLocks/>
          </p:cNvSpPr>
          <p:nvPr/>
        </p:nvSpPr>
        <p:spPr>
          <a:xfrm>
            <a:off x="1052736" y="2949792"/>
            <a:ext cx="4752528" cy="48605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zh-TW" altLang="en-US" sz="1500" spc="450" dirty="0">
                <a:solidFill>
                  <a:prstClr val="black">
                    <a:lumMod val="75000"/>
                    <a:lumOff val="25000"/>
                  </a:prstClr>
                </a:solidFill>
                <a:latin typeface="華康細黑體" panose="020B0309000000000000" pitchFamily="49" charset="-120"/>
                <a:ea typeface="華康細黑體" panose="020B0309000000000000" pitchFamily="49" charset="-120"/>
              </a:rPr>
              <a:t>設計者：台北市永春高中 李睿瑋老師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14754" y="2801484"/>
            <a:ext cx="4374486" cy="13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93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4" y="966024"/>
            <a:ext cx="211097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學習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51" y="939831"/>
            <a:ext cx="2016919" cy="188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38" y="857677"/>
            <a:ext cx="227171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95413" y="3516343"/>
            <a:ext cx="50321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藝術領域的價值定位</a:t>
            </a:r>
            <a:endParaRPr lang="en-US" altLang="zh-TW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defTabSz="685800">
              <a:defRPr/>
            </a:pPr>
            <a:r>
              <a:rPr lang="zh-TW" altLang="zh-TW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藝術源於生活，應用於生活，</a:t>
            </a:r>
            <a:endParaRPr lang="en-US" altLang="zh-TW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defTabSz="685800">
              <a:defRPr/>
            </a:pPr>
            <a:r>
              <a:rPr lang="zh-TW" altLang="zh-TW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是人類文化的累積，</a:t>
            </a:r>
            <a:endParaRPr lang="en-US" altLang="zh-TW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defTabSz="685800">
              <a:defRPr/>
            </a:pPr>
            <a:r>
              <a:rPr lang="zh-TW" altLang="zh-TW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更是陶育美感素養及實施全人教育的主要途徑。</a:t>
            </a:r>
            <a:endParaRPr lang="zh-TW" altLang="en-US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150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39" y="3078193"/>
            <a:ext cx="4374356" cy="1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78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80628" y="960120"/>
          <a:ext cx="6637978" cy="423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2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5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306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7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7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TlToB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音</a:t>
                      </a:r>
                      <a:r>
                        <a:rPr lang="en-US" altLang="zh-TW" sz="1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1-V-2 </a:t>
                      </a:r>
                      <a:r>
                        <a:rPr lang="zh-TW" altLang="en-US" sz="1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能即興、改編或創作樂曲，並表達與溝通創作意念。</a:t>
                      </a:r>
                    </a:p>
                    <a:p>
                      <a:r>
                        <a:rPr lang="zh-TW" altLang="en-US" sz="1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音</a:t>
                      </a:r>
                      <a:r>
                        <a:rPr lang="en-US" altLang="zh-TW" sz="1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1-V-3 </a:t>
                      </a:r>
                      <a:r>
                        <a:rPr lang="zh-TW" altLang="en-US" sz="1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能關注社會議題，運用記譜方式或影音軟體，記錄與分享作品。</a:t>
                      </a:r>
                    </a:p>
                    <a:p>
                      <a:r>
                        <a:rPr lang="zh-TW" altLang="en-US" sz="1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音</a:t>
                      </a:r>
                      <a:r>
                        <a:rPr lang="en-US" altLang="zh-TW" sz="1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2-V-1</a:t>
                      </a:r>
                      <a:r>
                        <a:rPr lang="zh-TW" altLang="en-US" sz="1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使用適當的音樂語彙，賞析不同時期與地域的音樂作品，探索音樂與文化的多元。</a:t>
                      </a:r>
                    </a:p>
                    <a:p>
                      <a:r>
                        <a:rPr lang="zh-TW" altLang="en-US" sz="1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893763" indent="-893763">
                        <a:spcAft>
                          <a:spcPts val="0"/>
                        </a:spcAft>
                      </a:pP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320">
                <a:tc>
                  <a:txBody>
                    <a:bodyPr/>
                    <a:lstStyle/>
                    <a:p>
                      <a:r>
                        <a:rPr lang="zh-TW" altLang="en-US" sz="14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音</a:t>
                      </a:r>
                      <a:r>
                        <a:rPr lang="en-US" altLang="zh-TW" sz="14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E-V-5</a:t>
                      </a:r>
                      <a:r>
                        <a:rPr lang="zh-TW" altLang="en-US" sz="14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簡易作曲手法*，如：反覆、模進、變奏等。</a:t>
                      </a:r>
                    </a:p>
                    <a:p>
                      <a:r>
                        <a:rPr lang="zh-TW" altLang="en-US" sz="14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音</a:t>
                      </a:r>
                      <a:r>
                        <a:rPr lang="en-US" altLang="zh-TW" sz="14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A-V-2</a:t>
                      </a:r>
                      <a:r>
                        <a:rPr lang="zh-TW" altLang="en-US" sz="14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音樂展演形式*</a:t>
                      </a:r>
                    </a:p>
                    <a:p>
                      <a:r>
                        <a:rPr lang="zh-TW" altLang="en-US" sz="14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音</a:t>
                      </a:r>
                      <a:r>
                        <a:rPr lang="en-US" altLang="zh-TW" sz="14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A-V-3</a:t>
                      </a:r>
                      <a:r>
                        <a:rPr lang="zh-TW" altLang="en-US" sz="14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相關音樂語彙*</a:t>
                      </a:r>
                    </a:p>
                    <a:p>
                      <a:r>
                        <a:rPr lang="zh-TW" altLang="en-US" sz="14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音</a:t>
                      </a:r>
                      <a:r>
                        <a:rPr lang="en-US" altLang="zh-TW" sz="14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P-V-3</a:t>
                      </a:r>
                      <a:r>
                        <a:rPr lang="zh-TW" altLang="en-US" sz="14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音樂的跨領域應用	</a:t>
                      </a:r>
                    </a:p>
                    <a:p>
                      <a:pPr marL="265113" indent="-265113">
                        <a:spcAft>
                          <a:spcPts val="0"/>
                        </a:spcAft>
                      </a:pP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</a:t>
                      </a: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r>
                        <a:rPr lang="zh-TW" sz="17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zh-TW" altLang="en-US" sz="17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吹響民主的號角</a:t>
                      </a: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</a:t>
                      </a:r>
                      <a:r>
                        <a:rPr lang="zh-TW" sz="17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endParaRPr lang="zh-TW" alt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5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 </a:t>
                      </a:r>
                      <a:r>
                        <a:rPr lang="zh-TW" altLang="en-US" sz="15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經由小說導讀與背景查察，探究音樂劇</a:t>
                      </a:r>
                      <a:r>
                        <a:rPr lang="en-US" altLang="zh-TW" sz="15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15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悲慘世界</a:t>
                      </a:r>
                      <a:r>
                        <a:rPr lang="en-US" altLang="zh-TW" sz="15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15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創作之內涵及其歷史與社會意義。</a:t>
                      </a:r>
                      <a:endParaRPr lang="en-US" altLang="zh-TW" sz="1500" kern="1200" baseline="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r>
                        <a:rPr lang="en-US" altLang="zh-TW" sz="15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 </a:t>
                      </a:r>
                      <a:r>
                        <a:rPr lang="zh-TW" altLang="en-US" sz="15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經由習唱</a:t>
                      </a:r>
                      <a:r>
                        <a:rPr lang="en-US" altLang="zh-TW" sz="15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15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悲慘世界</a:t>
                      </a:r>
                      <a:r>
                        <a:rPr lang="en-US" altLang="zh-TW" sz="15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15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指定歌曲，體會音樂劇劇中重要歌曲的美感。</a:t>
                      </a:r>
                      <a:endParaRPr lang="en-US" altLang="zh-TW" sz="1500" kern="1200" baseline="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r>
                        <a:rPr lang="en-US" altLang="zh-TW" sz="15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 </a:t>
                      </a:r>
                      <a:r>
                        <a:rPr lang="zh-TW" altLang="en-US" sz="15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透過觀賞音樂劇與其改編之電影，欣賞不同藝術形式表達之美感。</a:t>
                      </a:r>
                      <a:endParaRPr lang="en-US" altLang="zh-TW" sz="1500" kern="1200" baseline="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r>
                        <a:rPr lang="en-US" altLang="zh-TW" sz="15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4. </a:t>
                      </a:r>
                      <a:r>
                        <a:rPr lang="zh-TW" altLang="en-US" sz="1500" kern="1200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透過自編歌曲與音樂劇之活動，表達對議題之思考及關注。</a:t>
                      </a:r>
                      <a:endParaRPr lang="en-US" altLang="zh-TW" sz="1500" kern="1200" baseline="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r>
                        <a:rPr lang="zh-TW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7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220023" y="0"/>
          <a:ext cx="6637977" cy="982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2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5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7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核心素養</a:t>
                      </a:r>
                      <a:endParaRPr lang="zh-TW" altLang="en-US" sz="1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</a:t>
                      </a:r>
                      <a:endParaRPr lang="zh-TW" altLang="en-US" sz="17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17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r>
                        <a:rPr lang="zh-TW" altLang="zh-TW" sz="17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溝通互動</a:t>
                      </a:r>
                      <a:r>
                        <a:rPr lang="zh-TW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r>
                        <a:rPr lang="en-US" altLang="zh-TW" sz="17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U-B3</a:t>
                      </a:r>
                      <a:r>
                        <a:rPr lang="zh-TW" altLang="zh-TW" sz="17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藝術涵養與美感素養</a:t>
                      </a:r>
                      <a:endParaRPr lang="zh-TW" altLang="en-US" sz="1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領綱</a:t>
                      </a:r>
                      <a:endParaRPr lang="zh-TW" altLang="en-US" sz="17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zh-TW" sz="17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藝</a:t>
                      </a:r>
                      <a:r>
                        <a:rPr lang="en-US" altLang="zh-TW" sz="17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S-U-B3</a:t>
                      </a:r>
                      <a:r>
                        <a:rPr lang="zh-TW" altLang="en-US" sz="17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17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善用多元感官，體驗與鑑賞藝術文化與生活。</a:t>
                      </a:r>
                      <a:endParaRPr lang="zh-TW" altLang="en-US" sz="1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08624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2267968"/>
            <a:ext cx="6858000" cy="3375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44526" y="-1254557"/>
            <a:ext cx="3403496" cy="7786747"/>
          </a:xfrm>
          <a:prstGeom prst="rect">
            <a:avLst/>
          </a:prstGeom>
          <a:noFill/>
          <a:effectLst>
            <a:outerShdw blurRad="165100" dist="76200" dir="1200000" algn="tl" rotWithShape="0">
              <a:prstClr val="black">
                <a:alpha val="1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微软雅黑"/>
                <a:cs typeface="+mn-cs"/>
              </a:rPr>
              <a:t>2</a:t>
            </a:r>
            <a:endParaRPr kumimoji="0" lang="zh-CN" altLang="en-US" sz="50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/>
              <a:ea typeface="微软雅黑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84317" y="2259257"/>
            <a:ext cx="3883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素養導向教學設計與試作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87071" y="1690889"/>
            <a:ext cx="188102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微软雅黑"/>
                <a:cs typeface="+mn-cs"/>
              </a:rPr>
              <a:t>PART TWO</a:t>
            </a:r>
            <a:endParaRPr kumimoji="0" lang="zh-CN" altLang="en-US" sz="3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/>
              <a:ea typeface="微软雅黑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83995" y="3291830"/>
            <a:ext cx="3429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以下領域教學設計架構流程，主要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lang="zh-TW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教育部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協作中心與國教院辦理「素養導向培力講師共備工作坊」並依本工作坊對象、時間與目標調整。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/>
            </a:r>
            <a:b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研發講師與協作群：范信賢、卯靜儒、朱元隆、余    霖、李文富、李鳳華、洪詠善、許綉敏、劉桂光藍偉瑩（依筆畫序）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107.04.01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版</a:t>
            </a:r>
            <a:r>
              <a:rPr lang="zh-TW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68655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268761" y="2434406"/>
            <a:ext cx="1689653" cy="126162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68760" y="681540"/>
            <a:ext cx="1616656" cy="11881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7098" y="6755"/>
            <a:ext cx="6172200" cy="651260"/>
          </a:xfrm>
        </p:spPr>
        <p:txBody>
          <a:bodyPr>
            <a:normAutofit/>
          </a:bodyPr>
          <a:lstStyle/>
          <a:p>
            <a:r>
              <a:rPr lang="zh-TW" altLang="en-US" sz="2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課綱設計與教學設計關注哪些要項？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3869493" y="830449"/>
            <a:ext cx="1393041" cy="857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學習目標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3875409" y="2723173"/>
            <a:ext cx="1393041" cy="857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學習過程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3861170" y="1747249"/>
            <a:ext cx="1393041" cy="9108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教材內容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3879962" y="3641044"/>
            <a:ext cx="1393041" cy="857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評 量</a:t>
            </a:r>
          </a:p>
        </p:txBody>
      </p:sp>
      <p:sp>
        <p:nvSpPr>
          <p:cNvPr id="23" name="右大括弧 22"/>
          <p:cNvSpPr/>
          <p:nvPr/>
        </p:nvSpPr>
        <p:spPr>
          <a:xfrm>
            <a:off x="2885416" y="859375"/>
            <a:ext cx="214314" cy="35485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向右箭號 30"/>
          <p:cNvSpPr/>
          <p:nvPr/>
        </p:nvSpPr>
        <p:spPr>
          <a:xfrm>
            <a:off x="3297261" y="2553297"/>
            <a:ext cx="375050" cy="160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5924263" y="1232288"/>
            <a:ext cx="595035" cy="30003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ts val="315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期望的學生成就狀態</a:t>
            </a:r>
          </a:p>
        </p:txBody>
      </p:sp>
      <p:sp>
        <p:nvSpPr>
          <p:cNvPr id="33" name="右中括弧 32"/>
          <p:cNvSpPr/>
          <p:nvPr/>
        </p:nvSpPr>
        <p:spPr>
          <a:xfrm>
            <a:off x="5265204" y="1259077"/>
            <a:ext cx="214314" cy="294681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向右箭號 33"/>
          <p:cNvSpPr/>
          <p:nvPr/>
        </p:nvSpPr>
        <p:spPr>
          <a:xfrm>
            <a:off x="5494635" y="2571750"/>
            <a:ext cx="482207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1390889" y="735546"/>
            <a:ext cx="1393041" cy="4860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基本理念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1400285" y="1304151"/>
            <a:ext cx="1393041" cy="4860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課程目標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1394793" y="1909012"/>
            <a:ext cx="1393041" cy="4860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時間分配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1402966" y="2513873"/>
            <a:ext cx="1393041" cy="4860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核心素養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1398915" y="3154990"/>
            <a:ext cx="1393041" cy="4860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學習重點</a:t>
            </a:r>
          </a:p>
        </p:txBody>
      </p:sp>
      <p:sp>
        <p:nvSpPr>
          <p:cNvPr id="21" name="圓角矩形 20"/>
          <p:cNvSpPr/>
          <p:nvPr/>
        </p:nvSpPr>
        <p:spPr>
          <a:xfrm>
            <a:off x="1411608" y="3862397"/>
            <a:ext cx="1393041" cy="4860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實施要點</a:t>
            </a:r>
          </a:p>
        </p:txBody>
      </p:sp>
    </p:spTree>
    <p:extLst>
      <p:ext uri="{BB962C8B-B14F-4D97-AF65-F5344CB8AC3E}">
        <p14:creationId xmlns:p14="http://schemas.microsoft.com/office/powerpoint/2010/main" val="2541958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內容版面配置區 18" descr="一張含有 文字 的圖片&#10;&#10;描述是以高可信度產生">
            <a:extLst>
              <a:ext uri="{FF2B5EF4-FFF2-40B4-BE49-F238E27FC236}">
                <a16:creationId xmlns:a16="http://schemas.microsoft.com/office/drawing/2014/main" id="{F4C62BB4-A748-46A7-82C0-3322AC130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769" y="417239"/>
            <a:ext cx="4158462" cy="4269776"/>
          </a:xfr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F12E9B56-6C29-4921-ABDA-646B5F83125C}"/>
              </a:ext>
            </a:extLst>
          </p:cNvPr>
          <p:cNvSpPr/>
          <p:nvPr/>
        </p:nvSpPr>
        <p:spPr>
          <a:xfrm>
            <a:off x="2058214" y="4796550"/>
            <a:ext cx="504888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050" dirty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rPr>
              <a:t>圖片來源</a:t>
            </a:r>
            <a:r>
              <a:rPr kumimoji="1" lang="en-US" altLang="zh-TW" sz="1050" dirty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rPr>
              <a:t>:</a:t>
            </a:r>
            <a:r>
              <a:rPr kumimoji="1" lang="zh-TW" altLang="en-US" sz="1050" dirty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rPr>
              <a:t>https://noodlenooknet.wordpress.com/2013/01/24/addie-and-design/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7FA8303-9FB3-4166-B70F-FB0045FC2112}"/>
              </a:ext>
            </a:extLst>
          </p:cNvPr>
          <p:cNvSpPr txBox="1"/>
          <p:nvPr/>
        </p:nvSpPr>
        <p:spPr>
          <a:xfrm>
            <a:off x="246767" y="336934"/>
            <a:ext cx="25397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教學系統設計</a:t>
            </a:r>
            <a:endParaRPr kumimoji="1" lang="en-US" altLang="zh-TW" sz="2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2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kumimoji="1" lang="en-US" altLang="zh-TW" sz="2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 ADDIE</a:t>
            </a:r>
            <a:r>
              <a:rPr kumimoji="1" lang="zh-TW" altLang="en-US" sz="2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模式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F05EE51-85B1-4096-A093-6393EF96CE35}"/>
              </a:ext>
            </a:extLst>
          </p:cNvPr>
          <p:cNvSpPr txBox="1"/>
          <p:nvPr/>
        </p:nvSpPr>
        <p:spPr>
          <a:xfrm>
            <a:off x="4023066" y="249493"/>
            <a:ext cx="178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學習者、教材、</a:t>
            </a:r>
            <a:endParaRPr kumimoji="1" lang="en-US" altLang="zh-TW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環境等分析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F569212-1F0F-415B-98FE-59EB379D4F6E}"/>
              </a:ext>
            </a:extLst>
          </p:cNvPr>
          <p:cNvSpPr txBox="1"/>
          <p:nvPr/>
        </p:nvSpPr>
        <p:spPr>
          <a:xfrm>
            <a:off x="5319210" y="2031691"/>
            <a:ext cx="1404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目標、教材、架構、活動等設計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F608AA5-096F-4957-B0B4-2C0BE40AFC96}"/>
              </a:ext>
            </a:extLst>
          </p:cNvPr>
          <p:cNvSpPr txBox="1"/>
          <p:nvPr/>
        </p:nvSpPr>
        <p:spPr>
          <a:xfrm>
            <a:off x="5266677" y="3381841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教案、教材等發展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D4C6164-A84B-48AF-9029-8135A515A64C}"/>
              </a:ext>
            </a:extLst>
          </p:cNvPr>
          <p:cNvSpPr txBox="1"/>
          <p:nvPr/>
        </p:nvSpPr>
        <p:spPr>
          <a:xfrm>
            <a:off x="647691" y="3347215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教學實施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7807102-AC9C-47E1-AF8A-56F2BF66DF19}"/>
              </a:ext>
            </a:extLst>
          </p:cNvPr>
          <p:cNvSpPr txBox="1"/>
          <p:nvPr/>
        </p:nvSpPr>
        <p:spPr>
          <a:xfrm>
            <a:off x="350658" y="2205878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評估回饋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4077072" y="1707654"/>
            <a:ext cx="2593761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136493" y="2949792"/>
            <a:ext cx="2593761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552" y="998920"/>
            <a:ext cx="978406" cy="65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364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內容版面配置區 2"/>
          <p:cNvSpPr>
            <a:spLocks noGrp="1"/>
          </p:cNvSpPr>
          <p:nvPr>
            <p:ph idx="1"/>
          </p:nvPr>
        </p:nvSpPr>
        <p:spPr>
          <a:xfrm>
            <a:off x="428626" y="375048"/>
            <a:ext cx="5947172" cy="91082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zh-TW" altLang="en-US" sz="3300" dirty="0">
                <a:latin typeface="微軟正黑體" pitchFamily="34" charset="-120"/>
                <a:ea typeface="微軟正黑體" pitchFamily="34" charset="-120"/>
                <a:hlinkClick r:id="rId3" action="ppaction://hlinkfile"/>
              </a:rPr>
              <a:t>素</a:t>
            </a:r>
            <a:r>
              <a:rPr lang="zh-TW" altLang="en-US" sz="3300" dirty="0">
                <a:latin typeface="微軟正黑體" pitchFamily="34" charset="-120"/>
                <a:ea typeface="微軟正黑體" pitchFamily="34" charset="-120"/>
                <a:hlinkClick r:id="rId4"/>
              </a:rPr>
              <a:t>養</a:t>
            </a:r>
            <a:r>
              <a:rPr lang="zh-TW" altLang="en-US" sz="3300" dirty="0">
                <a:latin typeface="微軟正黑體" pitchFamily="34" charset="-120"/>
                <a:ea typeface="微軟正黑體" pitchFamily="34" charset="-120"/>
                <a:hlinkClick r:id="rId5" action="ppaction://hlinkfile"/>
              </a:rPr>
              <a:t>導</a:t>
            </a:r>
            <a:r>
              <a:rPr lang="zh-TW" altLang="en-US" sz="3300" dirty="0">
                <a:latin typeface="微軟正黑體" pitchFamily="34" charset="-120"/>
                <a:ea typeface="微軟正黑體" pitchFamily="34" charset="-120"/>
                <a:hlinkClick r:id="rId6"/>
              </a:rPr>
              <a:t>向</a:t>
            </a:r>
            <a:r>
              <a:rPr lang="zh-TW" altLang="en-US" sz="3300" dirty="0">
                <a:latin typeface="微軟正黑體" pitchFamily="34" charset="-120"/>
                <a:ea typeface="微軟正黑體" pitchFamily="34" charset="-120"/>
                <a:hlinkClick r:id="rId7" action="ppaction://hlinkfile"/>
              </a:rPr>
              <a:t>教</a:t>
            </a:r>
            <a:r>
              <a:rPr lang="zh-TW" altLang="en-US" sz="3300" dirty="0">
                <a:latin typeface="微軟正黑體" pitchFamily="34" charset="-120"/>
                <a:ea typeface="微軟正黑體" pitchFamily="34" charset="-120"/>
                <a:hlinkClick r:id="rId8" action="ppaction://hlinkpres?slideindex=1&amp;slidetitle="/>
              </a:rPr>
              <a:t>學</a:t>
            </a:r>
            <a:r>
              <a:rPr lang="zh-TW" altLang="en-US" sz="3300" dirty="0">
                <a:latin typeface="微軟正黑體" pitchFamily="34" charset="-120"/>
                <a:ea typeface="微軟正黑體" pitchFamily="34" charset="-120"/>
                <a:hlinkClick r:id="rId9"/>
              </a:rPr>
              <a:t>的</a:t>
            </a:r>
            <a:r>
              <a:rPr lang="zh-TW" altLang="en-US" sz="3300" dirty="0">
                <a:latin typeface="微軟正黑體" pitchFamily="34" charset="-120"/>
                <a:ea typeface="微軟正黑體" pitchFamily="34" charset="-120"/>
              </a:rPr>
              <a:t>四大原則</a:t>
            </a:r>
            <a:endParaRPr lang="en-US" altLang="zh-TW" sz="33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7DA25-57D5-46E2-8FDD-137482538893}" type="slidenum">
              <a:rPr kumimoji="0" lang="zh-TW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5" name="資料庫圖表 4"/>
          <p:cNvGraphicFramePr/>
          <p:nvPr>
            <p:extLst/>
          </p:nvPr>
        </p:nvGraphicFramePr>
        <p:xfrm>
          <a:off x="321447" y="1768072"/>
          <a:ext cx="6161528" cy="2625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44117" y="1175155"/>
            <a:ext cx="5831681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領綱</a:t>
            </a:r>
            <a:r>
              <a:rPr kumimoji="1" lang="en-US" altLang="zh-TW" sz="27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/</a:t>
            </a:r>
            <a:r>
              <a:rPr kumimoji="1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總綱目之核心素養、學習重點</a:t>
            </a:r>
          </a:p>
        </p:txBody>
      </p:sp>
      <p:sp>
        <p:nvSpPr>
          <p:cNvPr id="7" name="十字形 6">
            <a:hlinkClick r:id="rId15"/>
          </p:cNvPr>
          <p:cNvSpPr/>
          <p:nvPr/>
        </p:nvSpPr>
        <p:spPr>
          <a:xfrm>
            <a:off x="3295055" y="1824835"/>
            <a:ext cx="267891" cy="267890"/>
          </a:xfrm>
          <a:prstGeom prst="plu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03675" y="4146925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學習目標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082066" y="412904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學習經驗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3609020" y="4133083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學習表現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102825" y="4109173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學習評量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2791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BB58F5-99F5-4BB9-97D7-9B1B7B52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850" y="996575"/>
            <a:ext cx="4644516" cy="367240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使用課綱為設計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指引及工具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此模式現場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歷程視覺化便於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實作及共備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可依使用者需求調整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zh-TW" altLang="en-US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797702B-1D90-4476-BD6C-B5A56CF7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3862D-E695-4545-88C2-9979944A62DB}" type="slidenum">
              <a:rPr kumimoji="0" lang="zh-TW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CEA21E9-8B5D-496D-B852-301F20781447}"/>
              </a:ext>
            </a:extLst>
          </p:cNvPr>
          <p:cNvSpPr txBox="1">
            <a:spLocks/>
          </p:cNvSpPr>
          <p:nvPr/>
        </p:nvSpPr>
        <p:spPr bwMode="auto">
          <a:xfrm>
            <a:off x="1" y="681540"/>
            <a:ext cx="1970837" cy="367240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採用此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設計的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考量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401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7B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2267968"/>
            <a:ext cx="6858000" cy="337538"/>
          </a:xfrm>
          <a:prstGeom prst="rect">
            <a:avLst/>
          </a:prstGeom>
          <a:solidFill>
            <a:srgbClr val="1D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5534" y="-1254557"/>
            <a:ext cx="2664444" cy="7786747"/>
          </a:xfrm>
          <a:prstGeom prst="rect">
            <a:avLst/>
          </a:prstGeom>
          <a:noFill/>
          <a:effectLst>
            <a:outerShdw blurRad="165100" dist="76200" dir="1200000" algn="t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微软雅黑"/>
                <a:cs typeface="+mn-cs"/>
              </a:rPr>
              <a:t>1</a:t>
            </a:r>
            <a:endParaRPr kumimoji="0" lang="zh-CN" altLang="en-US" sz="50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/>
              <a:ea typeface="微软雅黑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84317" y="2259257"/>
            <a:ext cx="3883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素養導向意涵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31021" y="1690889"/>
            <a:ext cx="173707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微软雅黑"/>
                <a:cs typeface="+mn-cs"/>
              </a:rPr>
              <a:t>PART ONE</a:t>
            </a: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417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34634" y="101806"/>
            <a:ext cx="6588732" cy="471722"/>
          </a:xfrm>
        </p:spPr>
        <p:txBody>
          <a:bodyPr/>
          <a:lstStyle/>
          <a:p>
            <a:pPr algn="ctr">
              <a:defRPr/>
            </a:pPr>
            <a:r>
              <a:rPr lang="zh-TW" altLang="en-US" sz="3000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素養導向教學設計參考流程</a:t>
            </a:r>
            <a:r>
              <a:rPr lang="zh-TW" altLang="en-US" sz="1800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（視時間調整）</a:t>
            </a:r>
          </a:p>
        </p:txBody>
      </p:sp>
      <p:sp>
        <p:nvSpPr>
          <p:cNvPr id="28675" name="內容版面配置區 2"/>
          <p:cNvSpPr>
            <a:spLocks noGrp="1"/>
          </p:cNvSpPr>
          <p:nvPr>
            <p:ph idx="4294967295"/>
          </p:nvPr>
        </p:nvSpPr>
        <p:spPr>
          <a:xfrm>
            <a:off x="40314" y="897565"/>
            <a:ext cx="6777372" cy="435956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Bef>
                <a:spcPct val="40000"/>
              </a:spcBef>
              <a:buClr>
                <a:srgbClr val="FF6600"/>
              </a:buClr>
              <a:buSzPct val="100000"/>
              <a:buFont typeface="Wingdings" pitchFamily="2" charset="2"/>
              <a:buChar char="ü"/>
            </a:pPr>
            <a:r>
              <a:rPr lang="zh-TW" altLang="en-US" sz="345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思考及設計</a:t>
            </a:r>
            <a:endParaRPr lang="en-US" altLang="zh-TW" sz="345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36972" indent="-264319">
              <a:lnSpc>
                <a:spcPct val="120000"/>
              </a:lnSpc>
              <a:spcBef>
                <a:spcPts val="0"/>
              </a:spcBef>
              <a:buClr>
                <a:srgbClr val="FF6600"/>
              </a:buClr>
              <a:buSzPct val="100000"/>
              <a:buNone/>
            </a:pPr>
            <a:r>
              <a:rPr lang="en-US" altLang="zh-TW" sz="3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擇</a:t>
            </a:r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單元。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如，吹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響民主的號角）</a:t>
            </a:r>
            <a:endParaRPr lang="en-US" altLang="zh-TW" sz="30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36972" indent="-264319">
              <a:lnSpc>
                <a:spcPct val="120000"/>
              </a:lnSpc>
              <a:spcBef>
                <a:spcPts val="0"/>
              </a:spcBef>
              <a:buClr>
                <a:srgbClr val="FF6600"/>
              </a:buClr>
              <a:buNone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設計理念與目標：設想本</a:t>
            </a:r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單元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在高中藝術領域（音樂）的必要性</a:t>
            </a: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3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價值定位</a:t>
            </a:r>
            <a:r>
              <a:rPr lang="en-US" altLang="zh-TW" sz="3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大概念</a:t>
            </a: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972" indent="-264319">
              <a:lnSpc>
                <a:spcPct val="120000"/>
              </a:lnSpc>
              <a:spcBef>
                <a:spcPts val="0"/>
              </a:spcBef>
              <a:buClr>
                <a:srgbClr val="FF6600"/>
              </a:buClr>
              <a:buNone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en-US" sz="3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與呼應的</a:t>
            </a:r>
            <a:r>
              <a:rPr lang="zh-TW" altLang="en-US" sz="3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領綱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或總綱</a:t>
            </a:r>
            <a:r>
              <a:rPr lang="zh-TW" altLang="en-US" sz="3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（可擷取）。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972" indent="-264319">
              <a:lnSpc>
                <a:spcPct val="120000"/>
              </a:lnSpc>
              <a:spcBef>
                <a:spcPts val="0"/>
              </a:spcBef>
              <a:buClr>
                <a:srgbClr val="FF6600"/>
              </a:buClr>
              <a:buSzPct val="100000"/>
              <a:buNone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撰寫</a:t>
            </a:r>
            <a:r>
              <a:rPr lang="zh-TW" altLang="en-US" sz="3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單元學習目標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同時設想連結的</a:t>
            </a:r>
            <a:r>
              <a:rPr lang="zh-TW" altLang="en-US" sz="3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學習情境與脈絡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73869" indent="-201216">
              <a:lnSpc>
                <a:spcPct val="120000"/>
              </a:lnSpc>
              <a:spcBef>
                <a:spcPts val="0"/>
              </a:spcBef>
              <a:buClr>
                <a:srgbClr val="FF6600"/>
              </a:buClr>
              <a:buSzPct val="100000"/>
              <a:buNone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總結性</a:t>
            </a:r>
            <a:r>
              <a:rPr lang="zh-TW" altLang="en-US" sz="3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表現任務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3869" indent="-201216">
              <a:lnSpc>
                <a:spcPct val="120000"/>
              </a:lnSpc>
              <a:spcBef>
                <a:spcPts val="0"/>
              </a:spcBef>
              <a:buClr>
                <a:srgbClr val="FF6600"/>
              </a:buClr>
              <a:buSzPct val="100000"/>
              <a:buNone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列出</a:t>
            </a:r>
            <a:r>
              <a:rPr lang="zh-TW" altLang="en-US" sz="3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架構節次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972" indent="-264319">
              <a:lnSpc>
                <a:spcPct val="120000"/>
              </a:lnSpc>
              <a:spcBef>
                <a:spcPts val="0"/>
              </a:spcBef>
              <a:buClr>
                <a:srgbClr val="FF6600"/>
              </a:buClr>
              <a:buSzPct val="100000"/>
              <a:buNone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zh-TW" altLang="en-US" sz="3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學習活動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學習評量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2654" indent="-272654">
              <a:lnSpc>
                <a:spcPct val="115000"/>
              </a:lnSpc>
              <a:spcBef>
                <a:spcPts val="9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ü"/>
            </a:pPr>
            <a:r>
              <a:rPr lang="zh-TW" altLang="en-US" sz="345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檢視</a:t>
            </a:r>
            <a:endParaRPr lang="en-US" altLang="zh-TW" sz="345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03647" indent="-330994">
              <a:lnSpc>
                <a:spcPct val="115000"/>
              </a:lnSpc>
              <a:spcBef>
                <a:spcPts val="0"/>
              </a:spcBef>
              <a:buClr>
                <a:srgbClr val="FF6600"/>
              </a:buClr>
              <a:buSzPct val="100000"/>
              <a:buNone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與素養導向教學</a:t>
            </a:r>
            <a:r>
              <a:rPr lang="zh-TW" altLang="en-US" sz="3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四大原則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的呼應或開展。 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9C6E-5B5B-42A0-A246-D25A55335186}" type="slidenum">
              <a:rPr kumimoji="0" lang="zh-TW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43264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矩形 87"/>
          <p:cNvSpPr/>
          <p:nvPr/>
        </p:nvSpPr>
        <p:spPr>
          <a:xfrm>
            <a:off x="979076" y="3930089"/>
            <a:ext cx="964413" cy="810000"/>
          </a:xfrm>
          <a:prstGeom prst="rect">
            <a:avLst/>
          </a:prstGeom>
          <a:solidFill>
            <a:srgbClr val="FFFF8B"/>
          </a:solidFill>
          <a:ln>
            <a:solidFill>
              <a:srgbClr val="FFF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學習</a:t>
            </a:r>
            <a:endParaRPr kumimoji="1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情境脈絡</a:t>
            </a:r>
            <a:endParaRPr kumimoji="1" lang="en-US" altLang="zh-TW" sz="788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2" name="群組 2"/>
          <p:cNvGrpSpPr/>
          <p:nvPr/>
        </p:nvGrpSpPr>
        <p:grpSpPr>
          <a:xfrm>
            <a:off x="817557" y="407806"/>
            <a:ext cx="5074853" cy="3259235"/>
            <a:chOff x="1451454" y="-51116"/>
            <a:chExt cx="9021961" cy="5794196"/>
          </a:xfrm>
        </p:grpSpPr>
        <p:grpSp>
          <p:nvGrpSpPr>
            <p:cNvPr id="3" name="群組 3"/>
            <p:cNvGrpSpPr/>
            <p:nvPr/>
          </p:nvGrpSpPr>
          <p:grpSpPr>
            <a:xfrm>
              <a:off x="1451454" y="426013"/>
              <a:ext cx="9021961" cy="5317067"/>
              <a:chOff x="1334542" y="86042"/>
              <a:chExt cx="9021961" cy="5317067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4542" y="86042"/>
                <a:ext cx="9021961" cy="5317067"/>
              </a:xfrm>
              <a:prstGeom prst="rect">
                <a:avLst/>
              </a:prstGeom>
            </p:spPr>
          </p:pic>
          <p:grpSp>
            <p:nvGrpSpPr>
              <p:cNvPr id="4" name="群組 6"/>
              <p:cNvGrpSpPr/>
              <p:nvPr/>
            </p:nvGrpSpPr>
            <p:grpSpPr>
              <a:xfrm>
                <a:off x="2736815" y="105573"/>
                <a:ext cx="6872934" cy="1009152"/>
                <a:chOff x="2548348" y="137355"/>
                <a:chExt cx="6872934" cy="1009152"/>
              </a:xfrm>
            </p:grpSpPr>
            <p:pic>
              <p:nvPicPr>
                <p:cNvPr id="11" name="圖片 1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48348" y="137355"/>
                  <a:ext cx="3376731" cy="940005"/>
                </a:xfrm>
                <a:prstGeom prst="rect">
                  <a:avLst/>
                </a:prstGeom>
              </p:spPr>
            </p:pic>
            <p:pic>
              <p:nvPicPr>
                <p:cNvPr id="12" name="圖片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44552" y="206502"/>
                  <a:ext cx="3376730" cy="940005"/>
                </a:xfrm>
                <a:prstGeom prst="rect">
                  <a:avLst/>
                </a:prstGeom>
              </p:spPr>
            </p:pic>
          </p:grpSp>
        </p:grpSp>
        <p:sp>
          <p:nvSpPr>
            <p:cNvPr id="5" name="矩形 4"/>
            <p:cNvSpPr/>
            <p:nvPr/>
          </p:nvSpPr>
          <p:spPr>
            <a:xfrm>
              <a:off x="4512466" y="-51116"/>
              <a:ext cx="3303468" cy="7181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025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主題</a:t>
              </a:r>
              <a:r>
                <a:rPr kumimoji="1" lang="en-US" altLang="zh-TW" sz="2025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/</a:t>
              </a:r>
              <a:r>
                <a:rPr kumimoji="1" lang="zh-TW" altLang="en-US" sz="2025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單元名稱</a:t>
              </a:r>
            </a:p>
          </p:txBody>
        </p:sp>
      </p:grpSp>
      <p:sp>
        <p:nvSpPr>
          <p:cNvPr id="37" name="摺角紙張 36"/>
          <p:cNvSpPr/>
          <p:nvPr/>
        </p:nvSpPr>
        <p:spPr>
          <a:xfrm>
            <a:off x="1611620" y="2022244"/>
            <a:ext cx="460117" cy="468775"/>
          </a:xfrm>
          <a:prstGeom prst="foldedCorner">
            <a:avLst/>
          </a:prstGeom>
          <a:solidFill>
            <a:srgbClr val="FEDEF6"/>
          </a:solidFill>
          <a:ln>
            <a:solidFill>
              <a:srgbClr val="FEDEF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1a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摺角紙張 37"/>
          <p:cNvSpPr/>
          <p:nvPr/>
        </p:nvSpPr>
        <p:spPr>
          <a:xfrm>
            <a:off x="1611620" y="2518203"/>
            <a:ext cx="460117" cy="468775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EDEF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1b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摺角紙張 38"/>
          <p:cNvSpPr/>
          <p:nvPr/>
        </p:nvSpPr>
        <p:spPr>
          <a:xfrm>
            <a:off x="1612488" y="1525176"/>
            <a:ext cx="460117" cy="468775"/>
          </a:xfrm>
          <a:prstGeom prst="foldedCorner">
            <a:avLst/>
          </a:prstGeom>
          <a:solidFill>
            <a:srgbClr val="FFFF8B"/>
          </a:solidFill>
          <a:ln>
            <a:solidFill>
              <a:srgbClr val="FEDEF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0" name="摺角紙張 39"/>
          <p:cNvSpPr/>
          <p:nvPr/>
        </p:nvSpPr>
        <p:spPr>
          <a:xfrm>
            <a:off x="4371568" y="2022244"/>
            <a:ext cx="460117" cy="468775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EDEF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5a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摺角紙張 40"/>
          <p:cNvSpPr/>
          <p:nvPr/>
        </p:nvSpPr>
        <p:spPr>
          <a:xfrm>
            <a:off x="4363089" y="2518203"/>
            <a:ext cx="460117" cy="468775"/>
          </a:xfrm>
          <a:prstGeom prst="foldedCorner">
            <a:avLst/>
          </a:prstGeom>
          <a:solidFill>
            <a:srgbClr val="FEDEF6"/>
          </a:solidFill>
          <a:ln>
            <a:solidFill>
              <a:srgbClr val="FEDEF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5b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3" name="摺角紙張 42"/>
          <p:cNvSpPr/>
          <p:nvPr/>
        </p:nvSpPr>
        <p:spPr>
          <a:xfrm>
            <a:off x="4372357" y="1525176"/>
            <a:ext cx="460117" cy="468775"/>
          </a:xfrm>
          <a:prstGeom prst="foldedCorner">
            <a:avLst/>
          </a:prstGeom>
          <a:solidFill>
            <a:srgbClr val="FFFF8B"/>
          </a:solidFill>
          <a:ln>
            <a:solidFill>
              <a:srgbClr val="FEDEF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4" name="摺角紙張 43"/>
          <p:cNvSpPr/>
          <p:nvPr/>
        </p:nvSpPr>
        <p:spPr>
          <a:xfrm>
            <a:off x="3026864" y="2518203"/>
            <a:ext cx="460117" cy="468775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EDEF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3b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摺角紙張 44"/>
          <p:cNvSpPr/>
          <p:nvPr/>
        </p:nvSpPr>
        <p:spPr>
          <a:xfrm>
            <a:off x="3026864" y="3009573"/>
            <a:ext cx="460117" cy="468775"/>
          </a:xfrm>
          <a:prstGeom prst="foldedCorner">
            <a:avLst/>
          </a:prstGeom>
          <a:solidFill>
            <a:srgbClr val="FEDEF6"/>
          </a:solidFill>
          <a:ln>
            <a:solidFill>
              <a:srgbClr val="FEDEF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3c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摺角紙張 47"/>
          <p:cNvSpPr/>
          <p:nvPr/>
        </p:nvSpPr>
        <p:spPr>
          <a:xfrm>
            <a:off x="3026864" y="2022244"/>
            <a:ext cx="460117" cy="468775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EDEF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3a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摺角紙張 48"/>
          <p:cNvSpPr/>
          <p:nvPr/>
        </p:nvSpPr>
        <p:spPr>
          <a:xfrm>
            <a:off x="3026864" y="1525176"/>
            <a:ext cx="460117" cy="468775"/>
          </a:xfrm>
          <a:prstGeom prst="foldedCorner">
            <a:avLst/>
          </a:prstGeom>
          <a:solidFill>
            <a:srgbClr val="FFFF8B"/>
          </a:solidFill>
          <a:ln>
            <a:solidFill>
              <a:srgbClr val="FEDEF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0" name="摺角紙張 49"/>
          <p:cNvSpPr/>
          <p:nvPr/>
        </p:nvSpPr>
        <p:spPr>
          <a:xfrm>
            <a:off x="2327949" y="2022244"/>
            <a:ext cx="460117" cy="468775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EDEF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2a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摺角紙張 50"/>
          <p:cNvSpPr/>
          <p:nvPr/>
        </p:nvSpPr>
        <p:spPr>
          <a:xfrm>
            <a:off x="2324315" y="2518203"/>
            <a:ext cx="460117" cy="468775"/>
          </a:xfrm>
          <a:prstGeom prst="foldedCorner">
            <a:avLst/>
          </a:prstGeom>
          <a:solidFill>
            <a:srgbClr val="FEDEF6"/>
          </a:solidFill>
          <a:ln>
            <a:solidFill>
              <a:srgbClr val="FEDEF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2b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2" name="摺角紙張 51"/>
          <p:cNvSpPr/>
          <p:nvPr/>
        </p:nvSpPr>
        <p:spPr>
          <a:xfrm>
            <a:off x="2319633" y="3009573"/>
            <a:ext cx="460117" cy="468775"/>
          </a:xfrm>
          <a:prstGeom prst="foldedCorner">
            <a:avLst/>
          </a:prstGeom>
          <a:solidFill>
            <a:srgbClr val="FEDEF6"/>
          </a:solidFill>
          <a:ln>
            <a:solidFill>
              <a:srgbClr val="FEDEF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2c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4" name="摺角紙張 53"/>
          <p:cNvSpPr/>
          <p:nvPr/>
        </p:nvSpPr>
        <p:spPr>
          <a:xfrm>
            <a:off x="2324315" y="1525176"/>
            <a:ext cx="460117" cy="468775"/>
          </a:xfrm>
          <a:prstGeom prst="foldedCorner">
            <a:avLst/>
          </a:prstGeom>
          <a:solidFill>
            <a:srgbClr val="FFFF8B"/>
          </a:solidFill>
          <a:ln>
            <a:solidFill>
              <a:srgbClr val="FEDEF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5" name="摺角紙張 54"/>
          <p:cNvSpPr/>
          <p:nvPr/>
        </p:nvSpPr>
        <p:spPr>
          <a:xfrm>
            <a:off x="3677648" y="2022244"/>
            <a:ext cx="460117" cy="468775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EDEF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4a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6" name="摺角紙張 55"/>
          <p:cNvSpPr/>
          <p:nvPr/>
        </p:nvSpPr>
        <p:spPr>
          <a:xfrm>
            <a:off x="3671591" y="2518203"/>
            <a:ext cx="460117" cy="468775"/>
          </a:xfrm>
          <a:prstGeom prst="foldedCorner">
            <a:avLst/>
          </a:prstGeom>
          <a:solidFill>
            <a:srgbClr val="FEDEF6"/>
          </a:solidFill>
          <a:ln>
            <a:solidFill>
              <a:srgbClr val="FEDEF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4b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7" name="摺角紙張 56"/>
          <p:cNvSpPr/>
          <p:nvPr/>
        </p:nvSpPr>
        <p:spPr>
          <a:xfrm>
            <a:off x="3667104" y="3009573"/>
            <a:ext cx="460117" cy="468775"/>
          </a:xfrm>
          <a:prstGeom prst="foldedCorner">
            <a:avLst/>
          </a:prstGeom>
          <a:solidFill>
            <a:srgbClr val="FEDEF6"/>
          </a:solidFill>
          <a:ln>
            <a:solidFill>
              <a:srgbClr val="FEDEF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4c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9" name="摺角紙張 58"/>
          <p:cNvSpPr/>
          <p:nvPr/>
        </p:nvSpPr>
        <p:spPr>
          <a:xfrm>
            <a:off x="3682908" y="1525176"/>
            <a:ext cx="460117" cy="468775"/>
          </a:xfrm>
          <a:prstGeom prst="foldedCorner">
            <a:avLst/>
          </a:prstGeom>
          <a:solidFill>
            <a:srgbClr val="FFFF8B"/>
          </a:solidFill>
          <a:ln>
            <a:solidFill>
              <a:srgbClr val="FEDEF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3" name="直線圖說文字 2 62"/>
          <p:cNvSpPr/>
          <p:nvPr/>
        </p:nvSpPr>
        <p:spPr>
          <a:xfrm>
            <a:off x="132258" y="1356615"/>
            <a:ext cx="1303897" cy="1843956"/>
          </a:xfrm>
          <a:prstGeom prst="borderCallout2">
            <a:avLst>
              <a:gd name="adj1" fmla="val 99480"/>
              <a:gd name="adj2" fmla="val 40143"/>
              <a:gd name="adj3" fmla="val 99470"/>
              <a:gd name="adj4" fmla="val 47403"/>
              <a:gd name="adj5" fmla="val 99949"/>
              <a:gd name="adj6" fmla="val 36703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9900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核心</a:t>
            </a:r>
            <a:r>
              <a:rPr kumimoji="1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素養</a:t>
            </a:r>
            <a:endParaRPr kumimoji="1" lang="en-US" altLang="zh-TW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endParaRPr kumimoji="1" lang="en-US" altLang="zh-TW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學習</a:t>
            </a: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重點</a:t>
            </a:r>
            <a:endParaRPr kumimoji="1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學習表現</a:t>
            </a:r>
            <a:endParaRPr kumimoji="1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學習內容</a:t>
            </a:r>
            <a:endParaRPr kumimoji="1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學習目標</a:t>
            </a:r>
          </a:p>
        </p:txBody>
      </p:sp>
      <p:sp>
        <p:nvSpPr>
          <p:cNvPr id="64" name="直線圖說文字 2 63"/>
          <p:cNvSpPr/>
          <p:nvPr/>
        </p:nvSpPr>
        <p:spPr>
          <a:xfrm>
            <a:off x="5061017" y="1768072"/>
            <a:ext cx="1675405" cy="1200629"/>
          </a:xfrm>
          <a:prstGeom prst="borderCallout2">
            <a:avLst>
              <a:gd name="adj1" fmla="val 99801"/>
              <a:gd name="adj2" fmla="val 31533"/>
              <a:gd name="adj3" fmla="val 100933"/>
              <a:gd name="adj4" fmla="val 44875"/>
              <a:gd name="adj5" fmla="val 103769"/>
              <a:gd name="adj6" fmla="val 3981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57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表現任務</a:t>
            </a:r>
            <a:endParaRPr kumimoji="1" lang="en-US" altLang="zh-TW" sz="15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依照學生特性與課程目標，設計適合學生完成的總結性作品或行動。</a:t>
            </a:r>
            <a:endParaRPr kumimoji="1" lang="en-US" altLang="zh-TW" sz="135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302665" y="3087102"/>
            <a:ext cx="553883" cy="628647"/>
          </a:xfrm>
          <a:prstGeom prst="rect">
            <a:avLst/>
          </a:prstGeom>
          <a:solidFill>
            <a:srgbClr val="ECDFF5"/>
          </a:solidFill>
          <a:ln w="28575">
            <a:solidFill>
              <a:srgbClr val="BD92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12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多元</a:t>
            </a:r>
            <a:endParaRPr kumimoji="1" lang="en-US" altLang="zh-TW" sz="112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125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評量</a:t>
            </a:r>
            <a:r>
              <a:rPr kumimoji="1" lang="en-US" altLang="zh-TW" sz="1125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kumimoji="1" lang="zh-TW" altLang="en-US" sz="112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636024" y="3601614"/>
            <a:ext cx="553883" cy="566777"/>
          </a:xfrm>
          <a:prstGeom prst="rect">
            <a:avLst/>
          </a:prstGeom>
          <a:solidFill>
            <a:srgbClr val="ECDFF5"/>
          </a:solidFill>
          <a:ln w="28575">
            <a:solidFill>
              <a:srgbClr val="BD92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12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多元</a:t>
            </a:r>
            <a:endParaRPr kumimoji="1" lang="en-US" altLang="zh-TW" sz="112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125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評量</a:t>
            </a:r>
            <a:r>
              <a:rPr kumimoji="1" lang="en-US" altLang="zh-TW" sz="1125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kumimoji="1" lang="zh-TW" altLang="en-US" sz="112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271712" y="3573430"/>
            <a:ext cx="553883" cy="563596"/>
          </a:xfrm>
          <a:prstGeom prst="rect">
            <a:avLst/>
          </a:prstGeom>
          <a:solidFill>
            <a:srgbClr val="ECDFF5"/>
          </a:solidFill>
          <a:ln w="28575">
            <a:solidFill>
              <a:srgbClr val="BD92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12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多元</a:t>
            </a:r>
            <a:endParaRPr kumimoji="1" lang="en-US" altLang="zh-TW" sz="112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125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評量</a:t>
            </a:r>
            <a:r>
              <a:rPr kumimoji="1" lang="en-US" altLang="zh-TW" sz="1125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kumimoji="1" lang="zh-TW" altLang="en-US" sz="112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6" name="投影片編號版面配置區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2AB1A-E903-48C7-B378-217C66CFF7D3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2786058" y="4768469"/>
            <a:ext cx="35361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曬衣繩法參考台</a:t>
            </a:r>
            <a:r>
              <a:rPr kumimoji="1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師大陳佩英教授及愛思客團隊研發之版本加以修訂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132258" y="188515"/>
            <a:ext cx="650332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5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kumimoji="0" lang="zh-TW" altLang="en-US" sz="225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教學設計視覺化</a:t>
            </a:r>
            <a:endParaRPr kumimoji="1" lang="zh-TW" altLang="en-US" sz="225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9510" y="3930089"/>
            <a:ext cx="964413" cy="8335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學生</a:t>
            </a:r>
            <a:endParaRPr kumimoji="1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學習經驗</a:t>
            </a:r>
            <a:endParaRPr kumimoji="1" lang="en-US" altLang="zh-TW" sz="788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65824" y="576146"/>
            <a:ext cx="21226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單元價值</a:t>
            </a:r>
            <a:r>
              <a:rPr kumimoji="1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定位</a:t>
            </a:r>
            <a:r>
              <a:rPr kumimoji="1" lang="en-US" altLang="zh-TW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大概念</a:t>
            </a:r>
            <a:endParaRPr kumimoji="1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342249" y="908216"/>
            <a:ext cx="25330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子單元</a:t>
            </a:r>
            <a:r>
              <a:rPr kumimoji="1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1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節之學習</a:t>
            </a:r>
            <a:r>
              <a:rPr kumimoji="1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活動設計</a:t>
            </a:r>
            <a:endParaRPr kumimoji="1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5094185" y="4235702"/>
            <a:ext cx="179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準</a:t>
            </a:r>
            <a:r>
              <a:rPr lang="zh-TW" altLang="en-US" sz="1400" dirty="0"/>
              <a:t>備</a:t>
            </a:r>
            <a:r>
              <a:rPr lang="zh-TW" altLang="en-US" sz="1400" dirty="0" smtClean="0"/>
              <a:t>：全開海報、大尺寸便利貼、彩色筆</a:t>
            </a:r>
            <a:endParaRPr lang="zh-TW" altLang="en-US" sz="1400" dirty="0"/>
          </a:p>
        </p:txBody>
      </p:sp>
      <p:sp>
        <p:nvSpPr>
          <p:cNvPr id="7" name="向下箭號 6"/>
          <p:cNvSpPr/>
          <p:nvPr/>
        </p:nvSpPr>
        <p:spPr>
          <a:xfrm>
            <a:off x="681942" y="2720850"/>
            <a:ext cx="136768" cy="184901"/>
          </a:xfrm>
          <a:prstGeom prst="downArrow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/>
        </p:nvSpPr>
        <p:spPr>
          <a:xfrm>
            <a:off x="1570275" y="3196550"/>
            <a:ext cx="553883" cy="563596"/>
          </a:xfrm>
          <a:prstGeom prst="rect">
            <a:avLst/>
          </a:prstGeom>
          <a:solidFill>
            <a:srgbClr val="ECDFF5"/>
          </a:solidFill>
          <a:ln w="28575">
            <a:solidFill>
              <a:srgbClr val="BD92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12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多元</a:t>
            </a:r>
            <a:endParaRPr kumimoji="1" lang="en-US" altLang="zh-TW" sz="112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12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評量</a:t>
            </a:r>
            <a:r>
              <a:rPr kumimoji="1" lang="en-US" altLang="zh-TW" sz="112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endParaRPr kumimoji="1" lang="zh-TW" altLang="en-US" sz="112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987324" y="3604795"/>
            <a:ext cx="553883" cy="563596"/>
          </a:xfrm>
          <a:prstGeom prst="rect">
            <a:avLst/>
          </a:prstGeom>
          <a:solidFill>
            <a:srgbClr val="ECDFF5"/>
          </a:solidFill>
          <a:ln w="28575">
            <a:solidFill>
              <a:srgbClr val="BD92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12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多元</a:t>
            </a:r>
            <a:endParaRPr kumimoji="1" lang="en-US" altLang="zh-TW" sz="112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125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評量</a:t>
            </a:r>
            <a:r>
              <a:rPr kumimoji="1" lang="en-US" altLang="zh-TW" sz="1125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kumimoji="1" lang="zh-TW" altLang="en-US" sz="112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985493" y="4223142"/>
            <a:ext cx="2736546" cy="563596"/>
          </a:xfrm>
          <a:prstGeom prst="rect">
            <a:avLst/>
          </a:prstGeom>
          <a:solidFill>
            <a:srgbClr val="ECDFF5"/>
          </a:solidFill>
          <a:ln w="28575">
            <a:solidFill>
              <a:srgbClr val="BD92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125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kumimoji="1" lang="zh-TW" altLang="en-US" sz="1125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子單元形成性評量</a:t>
            </a:r>
            <a:r>
              <a:rPr kumimoji="1" lang="en-US" altLang="zh-TW" sz="1125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1125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適需要設計</a:t>
            </a:r>
            <a:r>
              <a:rPr kumimoji="1" lang="en-US" altLang="zh-TW" sz="1125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112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81433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BB58F5-99F5-4BB9-97D7-9B1B7B52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850" y="573528"/>
            <a:ext cx="4698522" cy="3780420"/>
          </a:xfrm>
        </p:spPr>
        <p:txBody>
          <a:bodyPr>
            <a:noAutofit/>
          </a:bodyPr>
          <a:lstStyle/>
          <a:p>
            <a:pPr marL="130969" indent="-130969">
              <a:lnSpc>
                <a:spcPct val="110000"/>
              </a:lnSpc>
              <a:spcBef>
                <a:spcPts val="450"/>
              </a:spcBef>
            </a:pP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擇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單元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做為設計標的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0969" indent="-130969">
              <a:lnSpc>
                <a:spcPct val="110000"/>
              </a:lnSpc>
              <a:spcBef>
                <a:spcPts val="1800"/>
              </a:spcBef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註明單元名稱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、年級、節數。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0969" indent="-130969">
              <a:lnSpc>
                <a:spcPct val="110000"/>
              </a:lnSpc>
              <a:spcBef>
                <a:spcPts val="450"/>
              </a:spcBef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797702B-1D90-4476-BD6C-B5A56CF7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3862D-E695-4545-88C2-9979944A62DB}" type="slidenum">
              <a:rPr kumimoji="0" lang="zh-TW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CEA21E9-8B5D-496D-B852-301F20781447}"/>
              </a:ext>
            </a:extLst>
          </p:cNvPr>
          <p:cNvSpPr txBox="1">
            <a:spLocks/>
          </p:cNvSpPr>
          <p:nvPr/>
        </p:nvSpPr>
        <p:spPr bwMode="auto">
          <a:xfrm>
            <a:off x="1" y="573529"/>
            <a:ext cx="1970837" cy="37804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選擇單元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9835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BB58F5-99F5-4BB9-97D7-9B1B7B52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850" y="681541"/>
            <a:ext cx="4698522" cy="4698521"/>
          </a:xfrm>
        </p:spPr>
        <p:txBody>
          <a:bodyPr>
            <a:normAutofit/>
          </a:bodyPr>
          <a:lstStyle/>
          <a:p>
            <a:pPr marL="130969" indent="-130969">
              <a:lnSpc>
                <a:spcPct val="110000"/>
              </a:lnSpc>
              <a:spcBef>
                <a:spcPts val="450"/>
              </a:spcBef>
            </a:pPr>
            <a:r>
              <a:rPr lang="zh-TW" altLang="en-US" sz="232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參考領綱理念與目標，轉化聚焦於本單元（不是單元主題的重複）。</a:t>
            </a:r>
            <a:endParaRPr lang="en-US" altLang="zh-TW" sz="232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0969" indent="-130969">
              <a:lnSpc>
                <a:spcPct val="110000"/>
              </a:lnSpc>
              <a:spcBef>
                <a:spcPts val="900"/>
              </a:spcBef>
            </a:pPr>
            <a:r>
              <a:rPr lang="zh-TW" altLang="en-US" sz="232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可結合「</a:t>
            </a:r>
            <a:r>
              <a:rPr lang="zh-TW" altLang="en-US" sz="2325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設計理念</a:t>
            </a:r>
            <a:r>
              <a:rPr lang="zh-TW" altLang="en-US" sz="232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」或「</a:t>
            </a:r>
            <a:r>
              <a:rPr lang="zh-TW" altLang="en-US" sz="2325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大概念</a:t>
            </a:r>
            <a:r>
              <a:rPr lang="zh-TW" altLang="en-US" sz="232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」發</a:t>
            </a:r>
            <a:r>
              <a:rPr lang="zh-TW" altLang="en-US" sz="232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想與敘寫。</a:t>
            </a:r>
            <a:endParaRPr lang="en-US" altLang="zh-TW" sz="232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0969" indent="-130969">
              <a:lnSpc>
                <a:spcPct val="110000"/>
              </a:lnSpc>
              <a:spcBef>
                <a:spcPts val="900"/>
              </a:spcBef>
            </a:pPr>
            <a:r>
              <a:rPr lang="zh-TW" altLang="en-US" sz="232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設問</a:t>
            </a:r>
            <a:r>
              <a:rPr lang="en-US" altLang="zh-TW" sz="232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32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32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為什麼課綱裡必須要有這個學科存在</a:t>
            </a:r>
            <a:r>
              <a:rPr lang="en-US" altLang="zh-TW" sz="232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130969" indent="-130969">
              <a:lnSpc>
                <a:spcPct val="110000"/>
              </a:lnSpc>
              <a:spcBef>
                <a:spcPts val="900"/>
              </a:spcBef>
            </a:pPr>
            <a:r>
              <a:rPr lang="zh-TW" altLang="en-US" sz="232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再追問：</a:t>
            </a:r>
            <a:r>
              <a:rPr lang="zh-TW" altLang="en-US" sz="232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這個單元為什麼必須放進高中藝術領域（音樂）來學習</a:t>
            </a:r>
            <a:r>
              <a:rPr lang="en-US" altLang="zh-TW" sz="232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797702B-1D90-4476-BD6C-B5A56CF7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3862D-E695-4545-88C2-9979944A62DB}" type="slidenum">
              <a:rPr kumimoji="0" lang="zh-TW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TW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CEA21E9-8B5D-496D-B852-301F20781447}"/>
              </a:ext>
            </a:extLst>
          </p:cNvPr>
          <p:cNvSpPr txBox="1">
            <a:spLocks/>
          </p:cNvSpPr>
          <p:nvPr/>
        </p:nvSpPr>
        <p:spPr bwMode="auto">
          <a:xfrm>
            <a:off x="1" y="249492"/>
            <a:ext cx="1970837" cy="45905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價值定位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158970" y="4596975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準</a:t>
            </a:r>
            <a:r>
              <a:rPr lang="zh-TW" altLang="en-US" dirty="0"/>
              <a:t>備</a:t>
            </a:r>
            <a:r>
              <a:rPr lang="zh-TW" altLang="en-US" dirty="0" smtClean="0"/>
              <a:t>：領綱草案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6205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BB58F5-99F5-4BB9-97D7-9B1B7B52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856" y="519522"/>
            <a:ext cx="4482498" cy="41584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zh-TW" altLang="en-US" sz="28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根據學生學習與課程需求，挑選</a:t>
            </a:r>
            <a:r>
              <a:rPr lang="zh-TW" altLang="en-US" sz="285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學習表現、學習內容</a:t>
            </a:r>
            <a:r>
              <a:rPr lang="zh-TW" altLang="en-US" sz="28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，與呼應的</a:t>
            </a:r>
            <a:r>
              <a:rPr lang="zh-TW" altLang="en-US" sz="285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</a:t>
            </a:r>
            <a:r>
              <a:rPr lang="zh-TW" altLang="en-US" sz="28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（或總綱）</a:t>
            </a:r>
            <a:r>
              <a:rPr lang="zh-TW" altLang="en-US" sz="285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zh-TW" altLang="en-US" sz="28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5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zh-TW" altLang="en-US" sz="28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建議以</a:t>
            </a:r>
            <a:r>
              <a:rPr lang="en-US" altLang="zh-TW" sz="285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85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en-US" sz="28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為原則，避免失焦。</a:t>
            </a:r>
            <a:endParaRPr lang="en-US" altLang="zh-TW" sz="28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900"/>
              </a:spcBef>
              <a:buNone/>
            </a:pPr>
            <a:endParaRPr lang="en-US" altLang="zh-TW" sz="28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900"/>
              </a:spcBef>
              <a:buNone/>
            </a:pPr>
            <a:r>
              <a:rPr lang="zh-TW" altLang="en-US" sz="28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為聚焦，可將總綱、領域核心素養編碼及內容完整複製，依設計需求以雙刪除線表示</a:t>
            </a:r>
            <a:r>
              <a:rPr lang="zh-TW" altLang="en-US" sz="285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刪節</a:t>
            </a:r>
            <a:r>
              <a:rPr lang="zh-TW" altLang="en-US" sz="28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部分內容。</a:t>
            </a:r>
            <a:endParaRPr lang="en-US" altLang="zh-TW" sz="28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900"/>
              </a:spcBef>
              <a:buNone/>
            </a:pPr>
            <a:r>
              <a:rPr lang="zh-TW" altLang="en-US" sz="28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保留需要的核心素養內容，此</a:t>
            </a:r>
            <a:r>
              <a:rPr lang="zh-TW" altLang="en-US" sz="285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擷取</a:t>
            </a:r>
            <a:r>
              <a:rPr lang="zh-TW" altLang="en-US" sz="28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方式供參考。</a:t>
            </a:r>
            <a:endParaRPr lang="en-US" altLang="zh-TW" sz="28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TW" altLang="en-US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797702B-1D90-4476-BD6C-B5A56CF7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3862D-E695-4545-88C2-9979944A62DB}" type="slidenum">
              <a:rPr kumimoji="0" lang="zh-TW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TW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CEA21E9-8B5D-496D-B852-301F20781447}"/>
              </a:ext>
            </a:extLst>
          </p:cNvPr>
          <p:cNvSpPr txBox="1">
            <a:spLocks/>
          </p:cNvSpPr>
          <p:nvPr/>
        </p:nvSpPr>
        <p:spPr bwMode="auto">
          <a:xfrm>
            <a:off x="-3601" y="465516"/>
            <a:ext cx="2078850" cy="41584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3.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決定領域學習重點與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hlinkClick r:id="rId3" action="ppaction://hlinkfile"/>
              </a:rPr>
              <a:t>核心素養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五角星形 5"/>
          <p:cNvSpPr/>
          <p:nvPr/>
        </p:nvSpPr>
        <p:spPr>
          <a:xfrm>
            <a:off x="2186863" y="2139702"/>
            <a:ext cx="250313" cy="216024"/>
          </a:xfrm>
          <a:prstGeom prst="star5">
            <a:avLst>
              <a:gd name="adj" fmla="val 2213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88939" y="4416955"/>
            <a:ext cx="337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準備：總綱和領綱核心素養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295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BB58F5-99F5-4BB9-97D7-9B1B7B52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868" y="519522"/>
            <a:ext cx="4482498" cy="405247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將選取的「學習重點」與「核心素養」與「價值定位」結合，敘寫</a:t>
            </a:r>
            <a:r>
              <a:rPr lang="zh-TW" altLang="en-US" sz="27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單元學習目標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如前述雙向細目表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目標基本形式：</a:t>
            </a:r>
            <a:r>
              <a:rPr lang="zh-TW" altLang="en-US" sz="27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動詞＋名詞</a:t>
            </a:r>
            <a:r>
              <a:rPr lang="zh-TW" altLang="en-US" sz="27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（＋副詞）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運用藝術領域核心素養內</a:t>
            </a:r>
            <a:r>
              <a:rPr lang="zh-TW" altLang="en-US" sz="27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動作性質的字詞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，以完整句子串連敘寫。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TW" altLang="en-US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797702B-1D90-4476-BD6C-B5A56CF7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3862D-E695-4545-88C2-9979944A62DB}" type="slidenum">
              <a:rPr kumimoji="0" lang="zh-TW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CEA21E9-8B5D-496D-B852-301F20781447}"/>
              </a:ext>
            </a:extLst>
          </p:cNvPr>
          <p:cNvSpPr txBox="1">
            <a:spLocks/>
          </p:cNvSpPr>
          <p:nvPr/>
        </p:nvSpPr>
        <p:spPr bwMode="auto">
          <a:xfrm>
            <a:off x="0" y="519522"/>
            <a:ext cx="2078850" cy="40504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4.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單元學習目標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6544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CAE2AF-94A7-4DEE-986C-C0A4F9771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367550"/>
          </a:xfrm>
        </p:spPr>
        <p:txBody>
          <a:bodyPr/>
          <a:lstStyle/>
          <a:p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學習目標：動詞</a:t>
            </a:r>
            <a:r>
              <a:rPr lang="en-US" altLang="zh-TW" sz="3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名詞</a:t>
            </a:r>
            <a:endParaRPr lang="zh-TW" altLang="en-US" sz="30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F76973-19E5-48B0-99C3-2CF875FF6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3862D-E695-4545-88C2-9979944A62DB}" type="slidenum">
              <a:rPr kumimoji="0" lang="zh-TW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2">
            <a:hlinkClick r:id="rId2" action="ppaction://hlinkfile"/>
            <a:extLst>
              <a:ext uri="{FF2B5EF4-FFF2-40B4-BE49-F238E27FC236}">
                <a16:creationId xmlns:a16="http://schemas.microsoft.com/office/drawing/2014/main" id="{230C82E9-338A-4048-9E66-2D77944F2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628" y="789552"/>
            <a:ext cx="7074786" cy="43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24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6496" y="428611"/>
            <a:ext cx="5732900" cy="994172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領綱的「學習重點」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75223" y="1285866"/>
            <a:ext cx="4687835" cy="2865430"/>
          </a:xfrm>
        </p:spPr>
        <p:txBody>
          <a:bodyPr/>
          <a:lstStyle/>
          <a:p>
            <a:pPr marL="0" indent="0">
              <a:spcBef>
                <a:spcPts val="900"/>
              </a:spcBef>
              <a:spcAft>
                <a:spcPts val="45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zh-TW" altLang="en-US" sz="30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學習表現</a:t>
            </a:r>
            <a:endParaRPr lang="en-US" altLang="zh-TW" sz="30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39329" indent="-339329">
              <a:spcBef>
                <a:spcPts val="900"/>
              </a:spcBef>
              <a:spcAft>
                <a:spcPts val="450"/>
              </a:spcAft>
              <a:buNone/>
            </a:pP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認知歷程、技能、態度等</a:t>
            </a:r>
            <a:endParaRPr lang="en-US" altLang="zh-TW" sz="27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39329" indent="-339329">
              <a:spcBef>
                <a:spcPts val="0"/>
              </a:spcBef>
              <a:spcAft>
                <a:spcPts val="450"/>
              </a:spcAft>
              <a:buNone/>
            </a:pP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層次</a:t>
            </a:r>
            <a:endParaRPr lang="en-US" altLang="zh-TW" sz="27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 indent="0">
              <a:spcBef>
                <a:spcPts val="9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zh-TW" altLang="en-US" sz="30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學習內容</a:t>
            </a:r>
            <a:endParaRPr lang="en-US" altLang="zh-TW" sz="30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 indent="0">
              <a:spcBef>
                <a:spcPts val="900"/>
              </a:spcBef>
              <a:buNone/>
            </a:pPr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知識、素材</a:t>
            </a:r>
          </a:p>
        </p:txBody>
      </p:sp>
      <p:sp>
        <p:nvSpPr>
          <p:cNvPr id="4" name="等腰三角形 3"/>
          <p:cNvSpPr/>
          <p:nvPr/>
        </p:nvSpPr>
        <p:spPr>
          <a:xfrm rot="5400000">
            <a:off x="-462170" y="1322141"/>
            <a:ext cx="2683887" cy="1759547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335" y="1982624"/>
            <a:ext cx="177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Learning?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196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B35642-337C-4F00-9AFF-BBE7D4CB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558"/>
            <a:ext cx="6858000" cy="965081"/>
          </a:xfrm>
        </p:spPr>
        <p:txBody>
          <a:bodyPr>
            <a:noAutofit/>
          </a:bodyPr>
          <a:lstStyle/>
          <a:p>
            <a:pPr algn="l"/>
            <a:r>
              <a:rPr lang="zh-TW" altLang="en-US" sz="1350" b="1" dirty="0">
                <a:solidFill>
                  <a:schemeClr val="accent2">
                    <a:lumMod val="50000"/>
                  </a:schemeClr>
                </a:solidFill>
              </a:rPr>
              <a:t>學習重點由「學習表現」和「學習內容」交織組成</a:t>
            </a:r>
            <a:r>
              <a:rPr lang="zh-TW" altLang="en-US" sz="1350" b="1" dirty="0">
                <a:solidFill>
                  <a:schemeClr val="accent2">
                    <a:lumMod val="50000"/>
                  </a:schemeClr>
                </a:solidFill>
                <a:hlinkClick r:id="rId2" action="ppaction://hlinkfile"/>
              </a:rPr>
              <a:t>。</a:t>
            </a:r>
            <a:r>
              <a:rPr lang="en-US" altLang="zh-TW" sz="135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135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sz="1350" b="1" dirty="0">
                <a:solidFill>
                  <a:schemeClr val="accent2">
                    <a:lumMod val="50000"/>
                  </a:schemeClr>
                </a:solidFill>
              </a:rPr>
              <a:t>「學習表現」</a:t>
            </a:r>
            <a:r>
              <a:rPr lang="zh-TW" altLang="zh-TW" sz="1350" b="1" dirty="0">
                <a:solidFill>
                  <a:schemeClr val="accent2">
                    <a:lumMod val="50000"/>
                  </a:schemeClr>
                </a:solidFill>
              </a:rPr>
              <a:t>包括認知歷程、情意及技能</a:t>
            </a:r>
            <a:r>
              <a:rPr lang="zh-TW" altLang="en-US" sz="1350" b="1" dirty="0">
                <a:solidFill>
                  <a:schemeClr val="accent2">
                    <a:lumMod val="50000"/>
                  </a:schemeClr>
                </a:solidFill>
              </a:rPr>
              <a:t>等</a:t>
            </a:r>
            <a:r>
              <a:rPr lang="zh-TW" altLang="zh-TW" sz="1350" b="1" dirty="0">
                <a:solidFill>
                  <a:schemeClr val="accent2">
                    <a:lumMod val="50000"/>
                  </a:schemeClr>
                </a:solidFill>
              </a:rPr>
              <a:t>向度。</a:t>
            </a:r>
            <a:r>
              <a:rPr lang="en-US" altLang="zh-TW" sz="135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135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sz="1350" b="1" dirty="0">
                <a:solidFill>
                  <a:schemeClr val="accent2">
                    <a:lumMod val="50000"/>
                  </a:schemeClr>
                </a:solidFill>
              </a:rPr>
              <a:t>「學習內容」則指該領域</a:t>
            </a:r>
            <a:r>
              <a:rPr lang="en-US" altLang="zh-TW" sz="135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zh-TW" altLang="en-US" sz="1350" b="1" dirty="0">
                <a:solidFill>
                  <a:schemeClr val="accent2">
                    <a:lumMod val="50000"/>
                  </a:schemeClr>
                </a:solidFill>
              </a:rPr>
              <a:t>科目的重要事實、概念、原理原則、操作流程及技能等知識。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5EE64D3-FC49-4CD6-AE4A-D84702350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54" y="2355726"/>
            <a:ext cx="4159977" cy="2592288"/>
          </a:xfr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26CF0857-441F-4BA9-BDDE-9D0D6411E0D1}"/>
              </a:ext>
            </a:extLst>
          </p:cNvPr>
          <p:cNvSpPr txBox="1"/>
          <p:nvPr/>
        </p:nvSpPr>
        <p:spPr>
          <a:xfrm>
            <a:off x="1108097" y="1195991"/>
            <a:ext cx="1908928" cy="1546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350" b="1" dirty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rPr>
              <a:t>情意向度</a:t>
            </a:r>
            <a:endParaRPr kumimoji="1" lang="en-US" altLang="zh-TW" sz="1350" dirty="0">
              <a:solidFill>
                <a:prstClr val="black"/>
              </a:solidFill>
              <a:latin typeface="Arial" pitchFamily="34" charset="0"/>
              <a:ea typeface="新細明體" pitchFamily="18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350" dirty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rPr>
              <a:t>指正向價值信念、興趣取向與行為習慣等培養。</a:t>
            </a:r>
            <a:endParaRPr kumimoji="1" lang="en-US" altLang="zh-TW" sz="1350" dirty="0">
              <a:solidFill>
                <a:prstClr val="black"/>
              </a:solidFill>
              <a:latin typeface="Arial" pitchFamily="34" charset="0"/>
              <a:ea typeface="新細明體" pitchFamily="18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350" dirty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rPr>
              <a:t>包括：接受、反應、評價、價值組織、價值性格化等層次。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350" dirty="0">
              <a:solidFill>
                <a:prstClr val="black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434AEFF-7C15-470F-ACE6-E545DF07AEF7}"/>
              </a:ext>
            </a:extLst>
          </p:cNvPr>
          <p:cNvSpPr txBox="1"/>
          <p:nvPr/>
        </p:nvSpPr>
        <p:spPr>
          <a:xfrm>
            <a:off x="4833156" y="1104392"/>
            <a:ext cx="1908928" cy="1546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TW" sz="1350" b="1" dirty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rPr>
              <a:t>技能向度</a:t>
            </a:r>
            <a:endParaRPr kumimoji="1" lang="en-US" altLang="zh-TW" sz="1350" dirty="0">
              <a:solidFill>
                <a:prstClr val="black"/>
              </a:solidFill>
              <a:latin typeface="Arial" pitchFamily="34" charset="0"/>
              <a:ea typeface="新細明體" pitchFamily="18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TW" sz="1350" dirty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rPr>
              <a:t>描述人們</a:t>
            </a:r>
            <a:r>
              <a:rPr kumimoji="1" lang="zh-TW" altLang="en-US" sz="1350" dirty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rPr>
              <a:t>完成行動所需的歷程及方法</a:t>
            </a:r>
            <a:r>
              <a:rPr kumimoji="1" lang="zh-TW" altLang="zh-TW" sz="1350" dirty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rPr>
              <a:t>。</a:t>
            </a:r>
            <a:endParaRPr kumimoji="1" lang="en-US" altLang="zh-TW" sz="1350" dirty="0">
              <a:solidFill>
                <a:prstClr val="black"/>
              </a:solidFill>
              <a:latin typeface="Arial" pitchFamily="34" charset="0"/>
              <a:ea typeface="新細明體" pitchFamily="18" charset="-12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TW" sz="1350" dirty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rPr>
              <a:t>包括：感知、準備狀態、引導反應</a:t>
            </a:r>
            <a:r>
              <a:rPr kumimoji="1" lang="en-US" altLang="zh-TW" sz="1350" dirty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rPr>
              <a:t>(</a:t>
            </a:r>
            <a:r>
              <a:rPr kumimoji="1" lang="zh-TW" altLang="zh-TW" sz="1350" dirty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rPr>
              <a:t>或模仿</a:t>
            </a:r>
            <a:r>
              <a:rPr kumimoji="1" lang="en-US" altLang="zh-TW" sz="1350" dirty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rPr>
              <a:t>)</a:t>
            </a:r>
            <a:r>
              <a:rPr kumimoji="1" lang="zh-TW" altLang="zh-TW" sz="1350" dirty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rPr>
              <a:t>、機械化、複雜的外在反應、調整、獨創等層次</a:t>
            </a:r>
            <a:r>
              <a:rPr kumimoji="1" lang="zh-TW" altLang="en-US" sz="1350" dirty="0">
                <a:solidFill>
                  <a:prstClr val="black"/>
                </a:solidFill>
                <a:latin typeface="Arial" pitchFamily="34" charset="0"/>
                <a:ea typeface="新細明體" pitchFamily="18" charset="-120"/>
              </a:rPr>
              <a:t>。</a:t>
            </a:r>
          </a:p>
        </p:txBody>
      </p:sp>
      <p:sp>
        <p:nvSpPr>
          <p:cNvPr id="16" name="箭號: 左-上雙向 15">
            <a:extLst>
              <a:ext uri="{FF2B5EF4-FFF2-40B4-BE49-F238E27FC236}">
                <a16:creationId xmlns:a16="http://schemas.microsoft.com/office/drawing/2014/main" id="{2CF6A8C6-0434-4BD2-B59B-5CFAC20F7386}"/>
              </a:ext>
            </a:extLst>
          </p:cNvPr>
          <p:cNvSpPr/>
          <p:nvPr/>
        </p:nvSpPr>
        <p:spPr>
          <a:xfrm rot="5400000">
            <a:off x="2733336" y="2771406"/>
            <a:ext cx="312852" cy="254524"/>
          </a:xfrm>
          <a:prstGeom prst="leftUpArrow">
            <a:avLst>
              <a:gd name="adj1" fmla="val 25000"/>
              <a:gd name="adj2" fmla="val 21296"/>
              <a:gd name="adj3" fmla="val 39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35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7" name="箭號: 左-上雙向 16">
            <a:extLst>
              <a:ext uri="{FF2B5EF4-FFF2-40B4-BE49-F238E27FC236}">
                <a16:creationId xmlns:a16="http://schemas.microsoft.com/office/drawing/2014/main" id="{185D0072-3B34-4C40-B3DE-B039F103B1E6}"/>
              </a:ext>
            </a:extLst>
          </p:cNvPr>
          <p:cNvSpPr/>
          <p:nvPr/>
        </p:nvSpPr>
        <p:spPr>
          <a:xfrm>
            <a:off x="5309934" y="2719485"/>
            <a:ext cx="312852" cy="254524"/>
          </a:xfrm>
          <a:prstGeom prst="leftUpArrow">
            <a:avLst>
              <a:gd name="adj1" fmla="val 25000"/>
              <a:gd name="adj2" fmla="val 26504"/>
              <a:gd name="adj3" fmla="val 39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35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8" name="箭號: 左-上雙向 17">
            <a:hlinkClick r:id="rId4" action="ppaction://hlinkfile"/>
            <a:extLst>
              <a:ext uri="{FF2B5EF4-FFF2-40B4-BE49-F238E27FC236}">
                <a16:creationId xmlns:a16="http://schemas.microsoft.com/office/drawing/2014/main" id="{05170880-7A00-407C-A29C-6DDC4A101D1D}"/>
              </a:ext>
            </a:extLst>
          </p:cNvPr>
          <p:cNvSpPr/>
          <p:nvPr/>
        </p:nvSpPr>
        <p:spPr>
          <a:xfrm rot="20569984">
            <a:off x="4863750" y="3442200"/>
            <a:ext cx="312852" cy="254524"/>
          </a:xfrm>
          <a:prstGeom prst="leftUpArrow">
            <a:avLst>
              <a:gd name="adj1" fmla="val 25000"/>
              <a:gd name="adj2" fmla="val 21296"/>
              <a:gd name="adj3" fmla="val 39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35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EE4E1ED-14AF-401C-AF81-9355EE90B4F1}"/>
              </a:ext>
            </a:extLst>
          </p:cNvPr>
          <p:cNvSpPr/>
          <p:nvPr/>
        </p:nvSpPr>
        <p:spPr>
          <a:xfrm>
            <a:off x="3082248" y="2742241"/>
            <a:ext cx="1750908" cy="747611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35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FBAFBF3-04F0-48DF-A8C6-DA55BF62BD42}"/>
              </a:ext>
            </a:extLst>
          </p:cNvPr>
          <p:cNvSpPr/>
          <p:nvPr/>
        </p:nvSpPr>
        <p:spPr>
          <a:xfrm>
            <a:off x="1376772" y="3543858"/>
            <a:ext cx="1227727" cy="193367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35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A9C6DBDE-B8EC-4ACC-B2DA-27A2FD2BC323}"/>
              </a:ext>
            </a:extLst>
          </p:cNvPr>
          <p:cNvSpPr/>
          <p:nvPr/>
        </p:nvSpPr>
        <p:spPr>
          <a:xfrm>
            <a:off x="5751258" y="3116047"/>
            <a:ext cx="756084" cy="1561937"/>
          </a:xfrm>
          <a:prstGeom prst="wedgeRoundRectCallout">
            <a:avLst>
              <a:gd name="adj1" fmla="val -156147"/>
              <a:gd name="adj2" fmla="val -5047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學習內容</a:t>
            </a:r>
          </a:p>
        </p:txBody>
      </p:sp>
    </p:spTree>
    <p:extLst>
      <p:ext uri="{BB962C8B-B14F-4D97-AF65-F5344CB8AC3E}">
        <p14:creationId xmlns:p14="http://schemas.microsoft.com/office/powerpoint/2010/main" val="4218757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96B982-01C0-4B2B-A1BD-E3C322C9C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40" y="77952"/>
            <a:ext cx="1296144" cy="4245935"/>
          </a:xfrm>
        </p:spPr>
        <p:txBody>
          <a:bodyPr/>
          <a:lstStyle/>
          <a:p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學習表現的</a:t>
            </a: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動詞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＋學習內容的</a:t>
            </a:r>
            <a:r>
              <a:rPr lang="zh-TW" altLang="en-US" sz="2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名詞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有助學習目標的擬訂</a:t>
            </a:r>
            <a:endParaRPr lang="zh-TW" altLang="en-US" sz="27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529891-FD7A-4CAC-A783-D527B71D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3862D-E695-4545-88C2-9979944A62DB}" type="slidenum">
              <a:rPr kumimoji="0" lang="zh-TW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8010119-02CE-40FE-A5A0-E0782C212B61}"/>
              </a:ext>
            </a:extLst>
          </p:cNvPr>
          <p:cNvSpPr txBox="1"/>
          <p:nvPr/>
        </p:nvSpPr>
        <p:spPr>
          <a:xfrm>
            <a:off x="24483" y="4833357"/>
            <a:ext cx="36205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1061219</a:t>
            </a:r>
            <a:r>
              <a:rPr kumimoji="1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教育部素養導向教學共識營國教院簡報節錄</a:t>
            </a:r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4D8371B6-D998-4F14-A6A4-43BDDFBAB81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712527" y="179262"/>
          <a:ext cx="4976813" cy="465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十字形 7">
            <a:extLst>
              <a:ext uri="{FF2B5EF4-FFF2-40B4-BE49-F238E27FC236}">
                <a16:creationId xmlns:a16="http://schemas.microsoft.com/office/drawing/2014/main" id="{79F60741-AC3E-48E2-9213-9AD70326FAD7}"/>
              </a:ext>
            </a:extLst>
          </p:cNvPr>
          <p:cNvSpPr/>
          <p:nvPr/>
        </p:nvSpPr>
        <p:spPr>
          <a:xfrm>
            <a:off x="4097547" y="1124897"/>
            <a:ext cx="362192" cy="324036"/>
          </a:xfrm>
          <a:prstGeom prst="plu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箭號: 上-下雙向 11">
            <a:extLst>
              <a:ext uri="{FF2B5EF4-FFF2-40B4-BE49-F238E27FC236}">
                <a16:creationId xmlns:a16="http://schemas.microsoft.com/office/drawing/2014/main" id="{4708F310-B6D9-4CBC-9375-49503CDD31E4}"/>
              </a:ext>
            </a:extLst>
          </p:cNvPr>
          <p:cNvSpPr/>
          <p:nvPr/>
        </p:nvSpPr>
        <p:spPr>
          <a:xfrm>
            <a:off x="4097546" y="2193708"/>
            <a:ext cx="363474" cy="497009"/>
          </a:xfrm>
          <a:prstGeom prst="up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8778445-F63C-468B-8A73-B4A170C87443}"/>
              </a:ext>
            </a:extLst>
          </p:cNvPr>
          <p:cNvSpPr txBox="1"/>
          <p:nvPr/>
        </p:nvSpPr>
        <p:spPr>
          <a:xfrm>
            <a:off x="1646802" y="2961975"/>
            <a:ext cx="648072" cy="138499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藝術領域</a:t>
            </a:r>
          </a:p>
        </p:txBody>
      </p:sp>
    </p:spTree>
    <p:extLst>
      <p:ext uri="{BB962C8B-B14F-4D97-AF65-F5344CB8AC3E}">
        <p14:creationId xmlns:p14="http://schemas.microsoft.com/office/powerpoint/2010/main" val="182549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字方塊 6"/>
          <p:cNvSpPr txBox="1">
            <a:spLocks noChangeArrowheads="1"/>
          </p:cNvSpPr>
          <p:nvPr/>
        </p:nvSpPr>
        <p:spPr bwMode="auto">
          <a:xfrm>
            <a:off x="908720" y="522398"/>
            <a:ext cx="53465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十二年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國教課綱的理念與目標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077072" y="4745570"/>
            <a:ext cx="26462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（資料來源：國家教育研究院）</a:t>
            </a:r>
            <a:endParaRPr kumimoji="0" lang="en-US" altLang="zh-TW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58" y="1599642"/>
            <a:ext cx="5979545" cy="248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BB58F5-99F5-4BB9-97D7-9B1B7B52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868" y="519522"/>
            <a:ext cx="4482498" cy="4052479"/>
          </a:xfrm>
        </p:spPr>
        <p:txBody>
          <a:bodyPr>
            <a:normAutofit fontScale="92500" lnSpcReduction="20000"/>
          </a:bodyPr>
          <a:lstStyle/>
          <a:p>
            <a:pPr marL="269081" indent="-269081">
              <a:lnSpc>
                <a:spcPct val="120000"/>
              </a:lnSpc>
              <a:spcBef>
                <a:spcPts val="0"/>
              </a:spcBef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扣緊學習目標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，具體描述期待學生透過甚麼</a:t>
            </a:r>
            <a:r>
              <a:rPr lang="zh-TW" altLang="en-US" sz="27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學習歷程和方法策略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完成的</a:t>
            </a:r>
            <a:r>
              <a:rPr lang="zh-TW" altLang="en-US" sz="27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r>
              <a:rPr lang="zh-TW" altLang="en-US" sz="27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性作品或</a:t>
            </a:r>
            <a:r>
              <a:rPr lang="zh-TW" altLang="en-US" sz="27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zh-TW" altLang="en-US" sz="2700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081" indent="-269081">
              <a:lnSpc>
                <a:spcPct val="120000"/>
              </a:lnSpc>
              <a:spcBef>
                <a:spcPts val="900"/>
              </a:spcBef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例如，報告、發表、導覽介紹、寫作、評論、報導、圖表或模型製作、媒體製作、概念圖、方案設計、實驗操作、展演、活動策辦、參與活動、各式創作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  <a:endParaRPr lang="zh-TW" altLang="en-US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081" indent="-269081">
              <a:lnSpc>
                <a:spcPct val="120000"/>
              </a:lnSpc>
              <a:spcBef>
                <a:spcPts val="0"/>
              </a:spcBef>
            </a:pP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081" indent="-269081">
              <a:lnSpc>
                <a:spcPct val="120000"/>
              </a:lnSpc>
              <a:spcBef>
                <a:spcPts val="0"/>
              </a:spcBef>
            </a:pP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TW" altLang="en-US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797702B-1D90-4476-BD6C-B5A56CF7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3862D-E695-4545-88C2-9979944A62DB}" type="slidenum">
              <a:rPr kumimoji="0" lang="zh-TW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CEA21E9-8B5D-496D-B852-301F20781447}"/>
              </a:ext>
            </a:extLst>
          </p:cNvPr>
          <p:cNvSpPr txBox="1">
            <a:spLocks/>
          </p:cNvSpPr>
          <p:nvPr/>
        </p:nvSpPr>
        <p:spPr bwMode="auto">
          <a:xfrm>
            <a:off x="0" y="519522"/>
            <a:ext cx="2078850" cy="40504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5.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表現任務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6193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BB58F5-99F5-4BB9-97D7-9B1B7B52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868" y="811539"/>
            <a:ext cx="4158462" cy="37804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學習情境，串聯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脈絡。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、圖或表呈現單元</a:t>
            </a:r>
            <a:r>
              <a:rPr lang="zh-TW" altLang="en-US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適切的單元節數與學習量。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TW" altLang="en-US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797702B-1D90-4476-BD6C-B5A56CF7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3862D-E695-4545-88C2-9979944A62DB}" type="slidenum">
              <a:rPr kumimoji="0" lang="zh-TW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CEA21E9-8B5D-496D-B852-301F20781447}"/>
              </a:ext>
            </a:extLst>
          </p:cNvPr>
          <p:cNvSpPr txBox="1">
            <a:spLocks/>
          </p:cNvSpPr>
          <p:nvPr/>
        </p:nvSpPr>
        <p:spPr bwMode="auto">
          <a:xfrm>
            <a:off x="0" y="573529"/>
            <a:ext cx="2078850" cy="39964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6.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單元架構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72932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1A75B1-CA7F-4014-BD0E-2A5ACF6F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486"/>
            <a:ext cx="6858000" cy="813904"/>
          </a:xfr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zh-TW" altLang="en-US" sz="4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學習活動設計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2B8556-68CB-4C0B-A8F1-CA74C58FE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46" y="1104388"/>
            <a:ext cx="6615354" cy="3672408"/>
          </a:xfrm>
        </p:spPr>
        <p:txBody>
          <a:bodyPr/>
          <a:lstStyle/>
          <a:p>
            <a:pPr marL="334566" indent="-334566">
              <a:lnSpc>
                <a:spcPct val="110000"/>
              </a:lnSpc>
              <a:spcBef>
                <a:spcPts val="900"/>
              </a:spcBef>
              <a:buClr>
                <a:srgbClr val="FF6600"/>
              </a:buClr>
              <a:buSzPct val="100000"/>
              <a:buNone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設計單元學習活動。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子單元或是各節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34566" indent="-334566">
              <a:lnSpc>
                <a:spcPct val="110000"/>
              </a:lnSpc>
              <a:spcBef>
                <a:spcPts val="900"/>
              </a:spcBef>
              <a:buClr>
                <a:srgbClr val="FF6600"/>
              </a:buClr>
              <a:buSzPct val="100000"/>
              <a:buNone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同時也要設想連結的</a:t>
            </a:r>
            <a:r>
              <a:rPr lang="zh-TW" altLang="en-US" sz="3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情境脈絡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34566" indent="-334566">
              <a:lnSpc>
                <a:spcPct val="110000"/>
              </a:lnSpc>
              <a:spcBef>
                <a:spcPts val="900"/>
              </a:spcBef>
              <a:buClr>
                <a:srgbClr val="FF6600"/>
              </a:buClr>
              <a:buSzPct val="100000"/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３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zh-TW" altLang="en-US" sz="30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3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2654" indent="-272654">
              <a:lnSpc>
                <a:spcPct val="120000"/>
              </a:lnSpc>
              <a:spcBef>
                <a:spcPts val="1350"/>
              </a:spcBef>
              <a:buClr>
                <a:srgbClr val="FF6600"/>
              </a:buClr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1AD59C6-77FA-4EE4-80AC-459BE550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3862D-E695-4545-88C2-9979944A62DB}" type="slidenum">
              <a:rPr kumimoji="0" lang="zh-TW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9526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BB58F5-99F5-4BB9-97D7-9B1B7B52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868" y="573528"/>
            <a:ext cx="4482498" cy="37804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TW" altLang="en-US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797702B-1D90-4476-BD6C-B5A56CF7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3862D-E695-4545-88C2-9979944A62DB}" type="slidenum">
              <a:rPr kumimoji="0" lang="zh-TW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CEA21E9-8B5D-496D-B852-301F20781447}"/>
              </a:ext>
            </a:extLst>
          </p:cNvPr>
          <p:cNvSpPr txBox="1">
            <a:spLocks/>
          </p:cNvSpPr>
          <p:nvPr/>
        </p:nvSpPr>
        <p:spPr bwMode="auto">
          <a:xfrm>
            <a:off x="0" y="362676"/>
            <a:ext cx="2024844" cy="44045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7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.</a:t>
            </a:r>
          </a:p>
          <a:p>
            <a:pPr marL="0" marR="0" lvl="0" indent="0" algn="l" defTabSz="6858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情境脈絡的設想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A7DBD557-5D6E-42CB-B3A2-48ACFDADEF9B}"/>
              </a:ext>
            </a:extLst>
          </p:cNvPr>
          <p:cNvSpPr txBox="1">
            <a:spLocks/>
          </p:cNvSpPr>
          <p:nvPr/>
        </p:nvSpPr>
        <p:spPr bwMode="auto">
          <a:xfrm>
            <a:off x="2049337" y="362676"/>
            <a:ext cx="4590510" cy="440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685800" rtl="0" eaLnBrk="0" fontAlgn="base" latinLnBrk="0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text</a:t>
            </a:r>
            <a:r>
              <a:rPr kumimoji="1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∞ </a:t>
            </a:r>
            <a:r>
              <a:rPr kumimoji="1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context</a:t>
            </a:r>
          </a:p>
          <a:p>
            <a:pPr marL="257175" marR="0" lvl="0" indent="-257175" algn="l" defTabSz="685800" rtl="0" eaLnBrk="0" fontAlgn="base" latinLnBrk="0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提供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體驗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事例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場景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關係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kumimoji="1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線索</a:t>
            </a:r>
            <a:r>
              <a:rPr kumimoji="1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或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任務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r>
              <a:rPr kumimoji="1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以連結抽象和實體經驗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、部分和整體，以及新舊</a:t>
            </a:r>
            <a:r>
              <a:rPr kumimoji="1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、前後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之間的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連結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與理解。</a:t>
            </a:r>
            <a:endParaRPr kumimoji="0" lang="zh-TW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5460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BB58F5-99F5-4BB9-97D7-9B1B7B52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0" y="573529"/>
            <a:ext cx="4777122" cy="3996443"/>
          </a:xfrm>
        </p:spPr>
        <p:txBody>
          <a:bodyPr/>
          <a:lstStyle/>
          <a:p>
            <a:pPr marL="269081" indent="-269081">
              <a:lnSpc>
                <a:spcPct val="110000"/>
              </a:lnSpc>
              <a:spcBef>
                <a:spcPts val="900"/>
              </a:spcBef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與學習目標及情境脈絡緊密連結，設計活動及流程。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081" indent="-269081">
              <a:lnSpc>
                <a:spcPct val="110000"/>
              </a:lnSpc>
              <a:spcBef>
                <a:spcPts val="900"/>
              </a:spcBef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概略描述相關學習內容、方法策略、學習材料、學習鷹架、表單工具等。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081" indent="-269081">
              <a:lnSpc>
                <a:spcPct val="110000"/>
              </a:lnSpc>
              <a:spcBef>
                <a:spcPts val="900"/>
              </a:spcBef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過程中，用何證據檢視學習目標可以達成（</a:t>
            </a:r>
            <a:r>
              <a:rPr lang="zh-TW" altLang="en-US" sz="27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評量基準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）？</a:t>
            </a:r>
            <a:r>
              <a:rPr lang="zh-TW" altLang="en-US" sz="27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評量點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設定在何處？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endParaRPr lang="zh-TW" altLang="en-US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797702B-1D90-4476-BD6C-B5A56CF7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3862D-E695-4545-88C2-9979944A62DB}" type="slidenum">
              <a:rPr kumimoji="0" lang="zh-TW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CEA21E9-8B5D-496D-B852-301F20781447}"/>
              </a:ext>
            </a:extLst>
          </p:cNvPr>
          <p:cNvSpPr txBox="1">
            <a:spLocks/>
          </p:cNvSpPr>
          <p:nvPr/>
        </p:nvSpPr>
        <p:spPr bwMode="auto">
          <a:xfrm>
            <a:off x="0" y="573529"/>
            <a:ext cx="1970838" cy="39964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8.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學習活動與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學習評量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00052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3862D-E695-4545-88C2-9979944A62DB}" type="slidenum">
              <a:rPr kumimoji="0" lang="zh-TW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6" name="資料庫圖表 5"/>
          <p:cNvGraphicFramePr/>
          <p:nvPr>
            <p:extLst/>
          </p:nvPr>
        </p:nvGraphicFramePr>
        <p:xfrm>
          <a:off x="267869" y="1660915"/>
          <a:ext cx="6429420" cy="2946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214290" y="303498"/>
            <a:ext cx="6429420" cy="103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3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7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9.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檢視及歸結：</a:t>
            </a:r>
            <a:endParaRPr kumimoji="0" lang="en-US" altLang="zh-TW" sz="27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此教學設計怎樣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呼應</a:t>
            </a:r>
            <a:r>
              <a:rPr kumimoji="0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或</a:t>
            </a:r>
            <a:r>
              <a:rPr kumimoji="0" lang="zh-TW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開展</a:t>
            </a:r>
            <a:r>
              <a:rPr kumimoji="0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素養導向教學？請</a:t>
            </a: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討論交流。</a:t>
            </a:r>
            <a:endParaRPr kumimoji="0" lang="en-US" altLang="zh-TW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808880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A9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2267968"/>
            <a:ext cx="6858000" cy="3375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73020" y="-1231687"/>
            <a:ext cx="3584636" cy="7786747"/>
          </a:xfrm>
          <a:prstGeom prst="rect">
            <a:avLst/>
          </a:prstGeom>
          <a:noFill/>
          <a:effectLst>
            <a:outerShdw blurRad="165100" dist="76200" dir="1200000" algn="tl" rotWithShape="0">
              <a:prstClr val="black">
                <a:alpha val="1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微软雅黑"/>
                <a:cs typeface="+mn-cs"/>
              </a:rPr>
              <a:t>3</a:t>
            </a:r>
            <a:endParaRPr kumimoji="0" lang="zh-CN" altLang="en-US" sz="50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/>
              <a:ea typeface="微软雅黑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03580" y="2200021"/>
            <a:ext cx="3883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配套準備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55920" y="1690889"/>
            <a:ext cx="211218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微软雅黑"/>
                <a:cs typeface="+mn-cs"/>
              </a:rPr>
              <a:t>PART THREE</a:t>
            </a: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819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0157-4D58-4237-AC6C-FCFE18CEB178}" type="slidenum">
              <a:rPr kumimoji="0" lang="zh-TW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5714" name="AutoShape 25"/>
          <p:cNvCxnSpPr>
            <a:cxnSpLocks noChangeShapeType="1"/>
          </p:cNvCxnSpPr>
          <p:nvPr/>
        </p:nvCxnSpPr>
        <p:spPr bwMode="auto">
          <a:xfrm>
            <a:off x="3131344" y="2380060"/>
            <a:ext cx="0" cy="691753"/>
          </a:xfrm>
          <a:prstGeom prst="straightConnector1">
            <a:avLst/>
          </a:prstGeom>
          <a:noFill/>
          <a:ln w="76200">
            <a:solidFill>
              <a:srgbClr val="7F7F7F"/>
            </a:solidFill>
            <a:round/>
            <a:headEnd/>
            <a:tailEnd/>
          </a:ln>
        </p:spPr>
      </p:cxnSp>
      <p:sp>
        <p:nvSpPr>
          <p:cNvPr id="2068" name="Oval 20"/>
          <p:cNvSpPr>
            <a:spLocks noChangeArrowheads="1"/>
          </p:cNvSpPr>
          <p:nvPr/>
        </p:nvSpPr>
        <p:spPr bwMode="auto">
          <a:xfrm rot="19176957" flipH="1">
            <a:off x="2746773" y="613172"/>
            <a:ext cx="1916906" cy="1166813"/>
          </a:xfrm>
          <a:prstGeom prst="ellipse">
            <a:avLst/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 rot="1680806" flipH="1">
            <a:off x="2745582" y="1394222"/>
            <a:ext cx="1916906" cy="1298972"/>
          </a:xfrm>
          <a:prstGeom prst="ellipse">
            <a:avLst/>
          </a:prstGeom>
          <a:solidFill>
            <a:srgbClr val="8064A2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2066" name="Oval 18"/>
          <p:cNvSpPr>
            <a:spLocks noChangeArrowheads="1"/>
          </p:cNvSpPr>
          <p:nvPr/>
        </p:nvSpPr>
        <p:spPr bwMode="auto">
          <a:xfrm rot="-1680806">
            <a:off x="1506141" y="1464469"/>
            <a:ext cx="2052638" cy="1214438"/>
          </a:xfrm>
          <a:prstGeom prst="ellipse">
            <a:avLst/>
          </a:prstGeom>
          <a:solidFill>
            <a:srgbClr val="4BACC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 rot="2423043">
            <a:off x="1583532" y="638175"/>
            <a:ext cx="1916906" cy="1271588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2064" name="Oval 16"/>
          <p:cNvSpPr>
            <a:spLocks noChangeArrowheads="1"/>
          </p:cNvSpPr>
          <p:nvPr/>
        </p:nvSpPr>
        <p:spPr bwMode="auto">
          <a:xfrm>
            <a:off x="2411017" y="1071563"/>
            <a:ext cx="1344215" cy="1340644"/>
          </a:xfrm>
          <a:prstGeom prst="ellipse">
            <a:avLst/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15720" name="Text Box 1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2540794" y="1253728"/>
            <a:ext cx="119062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十二年</a:t>
            </a:r>
            <a:endParaRPr kumimoji="1" lang="zh-TW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國民基本教育</a:t>
            </a:r>
            <a:endParaRPr kumimoji="1" lang="zh-TW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課程綱要</a:t>
            </a:r>
            <a:endParaRPr kumimoji="1" lang="zh-TW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15721" name="AutoShape 14"/>
          <p:cNvSpPr>
            <a:spLocks noChangeArrowheads="1"/>
          </p:cNvSpPr>
          <p:nvPr/>
        </p:nvSpPr>
        <p:spPr bwMode="auto">
          <a:xfrm rot="6833887" flipH="1">
            <a:off x="2203847" y="773907"/>
            <a:ext cx="1809750" cy="1816894"/>
          </a:xfrm>
          <a:custGeom>
            <a:avLst/>
            <a:gdLst>
              <a:gd name="T0" fmla="*/ 2028037 w 21600"/>
              <a:gd name="T1" fmla="*/ 324125 h 21600"/>
              <a:gd name="T2" fmla="*/ 1137461 w 21600"/>
              <a:gd name="T3" fmla="*/ 149165 h 21600"/>
              <a:gd name="T4" fmla="*/ 1828741 w 21600"/>
              <a:gd name="T5" fmla="*/ 539348 h 21600"/>
              <a:gd name="T6" fmla="*/ 2714513 w 21600"/>
              <a:gd name="T7" fmla="*/ 1199711 h 21600"/>
              <a:gd name="T8" fmla="*/ 2269896 w 21600"/>
              <a:gd name="T9" fmla="*/ 1652925 h 21600"/>
              <a:gd name="T10" fmla="*/ 1818575 w 21600"/>
              <a:gd name="T11" fmla="*/ 120655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979" y="10738"/>
                </a:moveTo>
                <a:cubicBezTo>
                  <a:pt x="18945" y="6244"/>
                  <a:pt x="15293" y="2620"/>
                  <a:pt x="10800" y="2620"/>
                </a:cubicBezTo>
                <a:cubicBezTo>
                  <a:pt x="10622" y="2619"/>
                  <a:pt x="10444" y="2625"/>
                  <a:pt x="10267" y="2637"/>
                </a:cubicBezTo>
                <a:lnTo>
                  <a:pt x="10097" y="22"/>
                </a:lnTo>
                <a:cubicBezTo>
                  <a:pt x="10331" y="7"/>
                  <a:pt x="10565" y="-1"/>
                  <a:pt x="10800" y="0"/>
                </a:cubicBezTo>
                <a:cubicBezTo>
                  <a:pt x="16732" y="0"/>
                  <a:pt x="21554" y="4785"/>
                  <a:pt x="21599" y="10718"/>
                </a:cubicBezTo>
                <a:lnTo>
                  <a:pt x="24299" y="10697"/>
                </a:lnTo>
                <a:lnTo>
                  <a:pt x="20319" y="14738"/>
                </a:lnTo>
                <a:lnTo>
                  <a:pt x="16279" y="10758"/>
                </a:lnTo>
                <a:lnTo>
                  <a:pt x="18979" y="10738"/>
                </a:lnTo>
                <a:close/>
              </a:path>
            </a:pathLst>
          </a:custGeom>
          <a:gradFill rotWithShape="0">
            <a:gsLst>
              <a:gs pos="0">
                <a:srgbClr val="4F81BD"/>
              </a:gs>
              <a:gs pos="100000">
                <a:srgbClr val="DCE6F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15722" name="AutoShape 13"/>
          <p:cNvSpPr>
            <a:spLocks noChangeArrowheads="1"/>
          </p:cNvSpPr>
          <p:nvPr/>
        </p:nvSpPr>
        <p:spPr bwMode="auto">
          <a:xfrm rot="20895410" flipH="1">
            <a:off x="2193132" y="783431"/>
            <a:ext cx="1816894" cy="1809750"/>
          </a:xfrm>
          <a:custGeom>
            <a:avLst/>
            <a:gdLst>
              <a:gd name="T0" fmla="*/ 1975704 w 21600"/>
              <a:gd name="T1" fmla="*/ 270569 h 21600"/>
              <a:gd name="T2" fmla="*/ 1002656 w 21600"/>
              <a:gd name="T3" fmla="*/ 166787 h 21600"/>
              <a:gd name="T4" fmla="*/ 1790201 w 21600"/>
              <a:gd name="T5" fmla="*/ 497681 h 21600"/>
              <a:gd name="T6" fmla="*/ 2725228 w 21600"/>
              <a:gd name="T7" fmla="*/ 1194994 h 21600"/>
              <a:gd name="T8" fmla="*/ 2278856 w 21600"/>
              <a:gd name="T9" fmla="*/ 1646425 h 21600"/>
              <a:gd name="T10" fmla="*/ 1825754 w 21600"/>
              <a:gd name="T11" fmla="*/ 120180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979" y="10738"/>
                </a:moveTo>
                <a:cubicBezTo>
                  <a:pt x="18945" y="6244"/>
                  <a:pt x="15293" y="2620"/>
                  <a:pt x="10800" y="2620"/>
                </a:cubicBezTo>
                <a:cubicBezTo>
                  <a:pt x="10261" y="2619"/>
                  <a:pt x="9725" y="2673"/>
                  <a:pt x="9197" y="2778"/>
                </a:cubicBezTo>
                <a:lnTo>
                  <a:pt x="8684" y="209"/>
                </a:lnTo>
                <a:cubicBezTo>
                  <a:pt x="9380" y="70"/>
                  <a:pt x="10089" y="-1"/>
                  <a:pt x="10800" y="0"/>
                </a:cubicBezTo>
                <a:cubicBezTo>
                  <a:pt x="16732" y="0"/>
                  <a:pt x="21554" y="4785"/>
                  <a:pt x="21599" y="10718"/>
                </a:cubicBezTo>
                <a:lnTo>
                  <a:pt x="24299" y="10697"/>
                </a:lnTo>
                <a:lnTo>
                  <a:pt x="20319" y="14738"/>
                </a:lnTo>
                <a:lnTo>
                  <a:pt x="16279" y="10758"/>
                </a:lnTo>
                <a:lnTo>
                  <a:pt x="18979" y="10738"/>
                </a:lnTo>
                <a:close/>
              </a:path>
            </a:pathLst>
          </a:custGeom>
          <a:gradFill rotWithShape="0">
            <a:gsLst>
              <a:gs pos="0">
                <a:srgbClr val="4F81BD"/>
              </a:gs>
              <a:gs pos="100000">
                <a:srgbClr val="DCE6F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15723" name="Text Box 12"/>
          <p:cNvSpPr txBox="1">
            <a:spLocks noChangeArrowheads="1"/>
          </p:cNvSpPr>
          <p:nvPr/>
        </p:nvSpPr>
        <p:spPr bwMode="auto">
          <a:xfrm>
            <a:off x="2115742" y="1231107"/>
            <a:ext cx="440531" cy="83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修</a:t>
            </a:r>
            <a:endParaRPr kumimoji="1" lang="zh-TW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5724" name="Text Box 11"/>
          <p:cNvSpPr txBox="1">
            <a:spLocks noChangeArrowheads="1"/>
          </p:cNvSpPr>
          <p:nvPr/>
        </p:nvSpPr>
        <p:spPr bwMode="auto">
          <a:xfrm>
            <a:off x="3383757" y="916782"/>
            <a:ext cx="440531" cy="35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實</a:t>
            </a:r>
            <a:endParaRPr kumimoji="1" lang="zh-TW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5725" name="Text Box 10"/>
          <p:cNvSpPr txBox="1">
            <a:spLocks noChangeArrowheads="1"/>
          </p:cNvSpPr>
          <p:nvPr/>
        </p:nvSpPr>
        <p:spPr bwMode="auto">
          <a:xfrm>
            <a:off x="1729979" y="734616"/>
            <a:ext cx="981075" cy="50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課程與教學</a:t>
            </a:r>
            <a:endParaRPr kumimoji="1" lang="zh-TW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研發</a:t>
            </a:r>
            <a:endParaRPr kumimoji="1" lang="zh-TW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15726" name="Text Box 9"/>
          <p:cNvSpPr txBox="1">
            <a:spLocks noChangeArrowheads="1"/>
          </p:cNvSpPr>
          <p:nvPr/>
        </p:nvSpPr>
        <p:spPr bwMode="auto">
          <a:xfrm>
            <a:off x="1553766" y="2035969"/>
            <a:ext cx="981075" cy="61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課程推動</a:t>
            </a:r>
            <a:endParaRPr kumimoji="1" lang="zh-TW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與</a:t>
            </a:r>
            <a:endParaRPr kumimoji="1" lang="zh-TW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教學支持</a:t>
            </a:r>
            <a:endParaRPr kumimoji="1" lang="zh-TW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15727" name="Text Box 8"/>
          <p:cNvSpPr txBox="1">
            <a:spLocks noChangeArrowheads="1"/>
          </p:cNvSpPr>
          <p:nvPr/>
        </p:nvSpPr>
        <p:spPr bwMode="auto">
          <a:xfrm>
            <a:off x="2556273" y="845344"/>
            <a:ext cx="440531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研</a:t>
            </a:r>
            <a:endParaRPr kumimoji="1" lang="zh-TW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5728" name="Text Box 7"/>
          <p:cNvSpPr txBox="1">
            <a:spLocks noChangeArrowheads="1"/>
          </p:cNvSpPr>
          <p:nvPr/>
        </p:nvSpPr>
        <p:spPr bwMode="auto">
          <a:xfrm>
            <a:off x="3654029" y="1334691"/>
            <a:ext cx="440531" cy="34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施</a:t>
            </a:r>
            <a:endParaRPr kumimoji="1" lang="zh-TW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5729" name="AutoShape 6"/>
          <p:cNvSpPr>
            <a:spLocks noChangeArrowheads="1"/>
          </p:cNvSpPr>
          <p:nvPr/>
        </p:nvSpPr>
        <p:spPr bwMode="auto">
          <a:xfrm rot="13873077" flipH="1">
            <a:off x="2203847" y="773907"/>
            <a:ext cx="1809750" cy="1816894"/>
          </a:xfrm>
          <a:custGeom>
            <a:avLst/>
            <a:gdLst>
              <a:gd name="T0" fmla="*/ 2043565 w 21600"/>
              <a:gd name="T1" fmla="*/ 338929 h 21600"/>
              <a:gd name="T2" fmla="*/ 1174997 w 21600"/>
              <a:gd name="T3" fmla="*/ 147370 h 21600"/>
              <a:gd name="T4" fmla="*/ 1840471 w 21600"/>
              <a:gd name="T5" fmla="*/ 550564 h 21600"/>
              <a:gd name="T6" fmla="*/ 2714513 w 21600"/>
              <a:gd name="T7" fmla="*/ 1199711 h 21600"/>
              <a:gd name="T8" fmla="*/ 2269896 w 21600"/>
              <a:gd name="T9" fmla="*/ 1652925 h 21600"/>
              <a:gd name="T10" fmla="*/ 1818575 w 21600"/>
              <a:gd name="T11" fmla="*/ 120655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979" y="10738"/>
                </a:moveTo>
                <a:cubicBezTo>
                  <a:pt x="18945" y="6244"/>
                  <a:pt x="15293" y="2620"/>
                  <a:pt x="10800" y="2620"/>
                </a:cubicBezTo>
                <a:cubicBezTo>
                  <a:pt x="10719" y="2619"/>
                  <a:pt x="10638" y="2621"/>
                  <a:pt x="10557" y="2623"/>
                </a:cubicBezTo>
                <a:lnTo>
                  <a:pt x="10479" y="4"/>
                </a:lnTo>
                <a:cubicBezTo>
                  <a:pt x="10586" y="1"/>
                  <a:pt x="10693" y="-1"/>
                  <a:pt x="10800" y="0"/>
                </a:cubicBezTo>
                <a:cubicBezTo>
                  <a:pt x="16732" y="0"/>
                  <a:pt x="21554" y="4785"/>
                  <a:pt x="21599" y="10718"/>
                </a:cubicBezTo>
                <a:lnTo>
                  <a:pt x="24299" y="10697"/>
                </a:lnTo>
                <a:lnTo>
                  <a:pt x="20319" y="14738"/>
                </a:lnTo>
                <a:lnTo>
                  <a:pt x="16279" y="10758"/>
                </a:lnTo>
                <a:lnTo>
                  <a:pt x="18979" y="10738"/>
                </a:lnTo>
                <a:close/>
              </a:path>
            </a:pathLst>
          </a:custGeom>
          <a:gradFill rotWithShape="0">
            <a:gsLst>
              <a:gs pos="0">
                <a:srgbClr val="4F81BD"/>
              </a:gs>
              <a:gs pos="100000">
                <a:srgbClr val="DCE6F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15730" name="Text Box 5"/>
          <p:cNvSpPr txBox="1">
            <a:spLocks noChangeArrowheads="1"/>
          </p:cNvSpPr>
          <p:nvPr/>
        </p:nvSpPr>
        <p:spPr bwMode="auto">
          <a:xfrm>
            <a:off x="2518173" y="2250281"/>
            <a:ext cx="440531" cy="31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準</a:t>
            </a:r>
            <a:endParaRPr kumimoji="1" lang="zh-TW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5731" name="Text Box 4"/>
          <p:cNvSpPr txBox="1">
            <a:spLocks noChangeArrowheads="1"/>
          </p:cNvSpPr>
          <p:nvPr/>
        </p:nvSpPr>
        <p:spPr bwMode="auto">
          <a:xfrm>
            <a:off x="3214688" y="2250281"/>
            <a:ext cx="440531" cy="31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備</a:t>
            </a:r>
            <a:endParaRPr kumimoji="1" lang="zh-TW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5732" name="Text Box 3"/>
          <p:cNvSpPr txBox="1">
            <a:spLocks noChangeArrowheads="1"/>
          </p:cNvSpPr>
          <p:nvPr/>
        </p:nvSpPr>
        <p:spPr bwMode="auto">
          <a:xfrm>
            <a:off x="3643313" y="1982391"/>
            <a:ext cx="981075" cy="69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師資培用</a:t>
            </a:r>
            <a:endParaRPr kumimoji="1" lang="zh-TW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與</a:t>
            </a:r>
            <a:endParaRPr kumimoji="1" lang="zh-TW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專業發展</a:t>
            </a:r>
            <a:endParaRPr kumimoji="1" lang="zh-TW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15733" name="Text Box 2"/>
          <p:cNvSpPr txBox="1">
            <a:spLocks noChangeArrowheads="1"/>
          </p:cNvSpPr>
          <p:nvPr/>
        </p:nvSpPr>
        <p:spPr bwMode="auto">
          <a:xfrm>
            <a:off x="3536156" y="535782"/>
            <a:ext cx="981075" cy="55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升學輔導</a:t>
            </a:r>
            <a:endParaRPr kumimoji="1" lang="zh-TW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與</a:t>
            </a:r>
            <a:endParaRPr kumimoji="1" lang="zh-TW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入學制度</a:t>
            </a:r>
            <a:endParaRPr kumimoji="1" lang="zh-TW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15734" name="AutoShape 1">
            <a:hlinkClick r:id="rId3"/>
          </p:cNvPr>
          <p:cNvSpPr>
            <a:spLocks noChangeArrowheads="1"/>
          </p:cNvSpPr>
          <p:nvPr/>
        </p:nvSpPr>
        <p:spPr bwMode="auto">
          <a:xfrm>
            <a:off x="2143125" y="3053954"/>
            <a:ext cx="1978819" cy="6000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7620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推動十二年國教課綱</a:t>
            </a:r>
            <a:endParaRPr kumimoji="1" lang="zh-TW" alt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之配套協作議題</a:t>
            </a: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15735" name="Rectangle 26"/>
          <p:cNvSpPr>
            <a:spLocks noChangeArrowheads="1"/>
          </p:cNvSpPr>
          <p:nvPr/>
        </p:nvSpPr>
        <p:spPr bwMode="auto">
          <a:xfrm>
            <a:off x="1" y="21409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15736" name="Rectangle 44"/>
          <p:cNvSpPr>
            <a:spLocks noChangeArrowheads="1"/>
          </p:cNvSpPr>
          <p:nvPr/>
        </p:nvSpPr>
        <p:spPr bwMode="auto">
          <a:xfrm>
            <a:off x="1" y="192859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31" name="標題 1"/>
          <p:cNvSpPr>
            <a:spLocks noGrp="1"/>
          </p:cNvSpPr>
          <p:nvPr>
            <p:ph type="title"/>
          </p:nvPr>
        </p:nvSpPr>
        <p:spPr>
          <a:xfrm>
            <a:off x="750075" y="3750477"/>
            <a:ext cx="4822065" cy="101799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130969">
              <a:spcBef>
                <a:spcPts val="0"/>
              </a:spcBef>
              <a:defRPr/>
            </a:pPr>
            <a:r>
              <a:rPr lang="zh-TW" altLang="en-US" sz="2700" dirty="0">
                <a:latin typeface="微軟正黑體" pitchFamily="34" charset="-120"/>
                <a:ea typeface="微軟正黑體" pitchFamily="34" charset="-120"/>
              </a:rPr>
              <a:t>教育部透過協作中心，</a:t>
            </a:r>
            <a:r>
              <a:rPr lang="en-US" altLang="zh-TW" sz="27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7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700" dirty="0">
                <a:latin typeface="微軟正黑體" pitchFamily="34" charset="-120"/>
                <a:ea typeface="微軟正黑體" pitchFamily="34" charset="-120"/>
              </a:rPr>
              <a:t>建置並落實完善配套措施</a:t>
            </a:r>
            <a:endParaRPr lang="zh-TW" altLang="en-US" sz="27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hlinkClick r:id="rId4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11745615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/>
          </p:nvPr>
        </p:nvGraphicFramePr>
        <p:xfrm>
          <a:off x="-486816" y="515625"/>
          <a:ext cx="7344816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資料庫圖表 11"/>
          <p:cNvGraphicFramePr/>
          <p:nvPr>
            <p:extLst/>
          </p:nvPr>
        </p:nvGraphicFramePr>
        <p:xfrm>
          <a:off x="-67865" y="1221600"/>
          <a:ext cx="3456384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4164878" y="1005577"/>
            <a:ext cx="2608627" cy="4050449"/>
          </a:xfrm>
          <a:prstGeom prst="roundRect">
            <a:avLst>
              <a:gd name="adj" fmla="val 6125"/>
            </a:avLst>
          </a:prstGeom>
          <a:solidFill>
            <a:schemeClr val="bg1"/>
          </a:solidFill>
          <a:ln w="57150" algn="ctr">
            <a:solidFill>
              <a:srgbClr val="006699"/>
            </a:solidFill>
            <a:prstDash val="sysDot"/>
            <a:round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gray">
          <a:xfrm>
            <a:off x="3774646" y="1435526"/>
            <a:ext cx="385424" cy="262581"/>
          </a:xfrm>
          <a:prstGeom prst="rightArrow">
            <a:avLst>
              <a:gd name="adj1" fmla="val 57620"/>
              <a:gd name="adj2" fmla="val 109582"/>
            </a:avLst>
          </a:prstGeom>
          <a:solidFill>
            <a:srgbClr val="9E0000"/>
          </a:solidFill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4290" tIns="33338" rIns="34290" bIns="33338" anchor="ctr" anchorCtr="1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52123" y="1240135"/>
            <a:ext cx="1954236" cy="3581330"/>
            <a:chOff x="-16" y="313"/>
            <a:chExt cx="2544" cy="3678"/>
          </a:xfrm>
        </p:grpSpPr>
        <p:sp>
          <p:nvSpPr>
            <p:cNvPr id="17" name="AutoShape 3"/>
            <p:cNvSpPr>
              <a:spLocks noChangeArrowheads="1"/>
            </p:cNvSpPr>
            <p:nvPr/>
          </p:nvSpPr>
          <p:spPr bwMode="gray">
            <a:xfrm>
              <a:off x="1981" y="1508"/>
              <a:ext cx="547" cy="282"/>
            </a:xfrm>
            <a:prstGeom prst="rightArrow">
              <a:avLst>
                <a:gd name="adj1" fmla="val 57620"/>
                <a:gd name="adj2" fmla="val 109582"/>
              </a:avLst>
            </a:prstGeom>
            <a:solidFill>
              <a:srgbClr val="680068"/>
            </a:solidFill>
            <a:ln w="25400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34290" tIns="33338" rIns="34290" bIns="33338" anchor="ctr" anchorCtr="1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18" name="AutoShape 4"/>
            <p:cNvSpPr>
              <a:spLocks noChangeArrowheads="1"/>
            </p:cNvSpPr>
            <p:nvPr/>
          </p:nvSpPr>
          <p:spPr bwMode="gray">
            <a:xfrm>
              <a:off x="1997" y="2571"/>
              <a:ext cx="477" cy="282"/>
            </a:xfrm>
            <a:prstGeom prst="rightArrow">
              <a:avLst>
                <a:gd name="adj1" fmla="val 57620"/>
                <a:gd name="adj2" fmla="val 109582"/>
              </a:avLst>
            </a:prstGeom>
            <a:solidFill>
              <a:srgbClr val="006600"/>
            </a:solidFill>
            <a:ln w="25400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34290" tIns="33338" rIns="34290" bIns="33338" anchor="ctr" anchorCtr="1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19" name="AutoShape 5"/>
            <p:cNvSpPr>
              <a:spLocks noChangeArrowheads="1"/>
            </p:cNvSpPr>
            <p:nvPr/>
          </p:nvSpPr>
          <p:spPr bwMode="gray">
            <a:xfrm>
              <a:off x="1966" y="3519"/>
              <a:ext cx="474" cy="282"/>
            </a:xfrm>
            <a:prstGeom prst="rightArrow">
              <a:avLst>
                <a:gd name="adj1" fmla="val 57620"/>
                <a:gd name="adj2" fmla="val 109582"/>
              </a:avLst>
            </a:prstGeom>
            <a:solidFill>
              <a:srgbClr val="0000FF"/>
            </a:solidFill>
            <a:ln w="25400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34290" tIns="33338" rIns="34290" bIns="33338" anchor="ctr" anchorCtr="1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gray">
            <a:xfrm>
              <a:off x="1" y="1246"/>
              <a:ext cx="1977" cy="822"/>
            </a:xfrm>
            <a:prstGeom prst="ellipse">
              <a:avLst/>
            </a:prstGeom>
            <a:solidFill>
              <a:srgbClr val="680068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34290" tIns="33338" rIns="34290" bIns="33338" anchor="ctr" anchorCtr="1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    </a:t>
              </a:r>
              <a:r>
                <a:rPr kumimoji="1" lang="zh-TW" alt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課程實施</a:t>
              </a:r>
              <a:endParaRPr kumimoji="1" lang="en-US" altLang="zh-TW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    </a:t>
              </a:r>
              <a:r>
                <a:rPr kumimoji="1" lang="zh-TW" alt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教學實踐</a:t>
              </a:r>
              <a:r>
                <a:rPr kumimoji="1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  </a:t>
              </a:r>
              <a:r>
                <a:rPr kumimoji="1" lang="zh-TW" alt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    </a:t>
              </a:r>
              <a:endParaRPr kumimoji="1" lang="en-US" altLang="zh-TW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 新住民語文教學</a:t>
              </a:r>
              <a:endParaRPr kumimoji="1" lang="zh-TW" altLang="zh-TW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gray">
            <a:xfrm>
              <a:off x="-16" y="3325"/>
              <a:ext cx="1987" cy="666"/>
            </a:xfrm>
            <a:prstGeom prst="ellipse">
              <a:avLst/>
            </a:prstGeom>
            <a:solidFill>
              <a:srgbClr val="0000FF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34290" tIns="33338" rIns="34290" bIns="33338" anchor="ctr" anchorCtr="1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5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資源應用</a:t>
              </a:r>
              <a:endParaRPr kumimoji="1" lang="en-US" altLang="zh-TW" sz="135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充實設備</a:t>
              </a:r>
            </a:p>
          </p:txBody>
        </p:sp>
        <p:sp>
          <p:nvSpPr>
            <p:cNvPr id="24" name="Oval 10"/>
            <p:cNvSpPr>
              <a:spLocks noChangeArrowheads="1"/>
            </p:cNvSpPr>
            <p:nvPr/>
          </p:nvSpPr>
          <p:spPr bwMode="gray">
            <a:xfrm>
              <a:off x="12" y="313"/>
              <a:ext cx="1969" cy="671"/>
            </a:xfrm>
            <a:prstGeom prst="ellipse">
              <a:avLst/>
            </a:prstGeom>
            <a:solidFill>
              <a:srgbClr val="9E0000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34290" tIns="33338" rIns="34290" bIns="33338" anchor="ctr" anchorCtr="1"/>
            <a:lstStyle/>
            <a:p>
              <a:pPr marL="0" marR="0" lvl="0" indent="0" algn="ctr" defTabSz="685800" rtl="0" eaLnBrk="0" fontAlgn="base" latinLnBrk="0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ctr" defTabSz="685800" rtl="0" eaLnBrk="0" fontAlgn="base" latinLnBrk="0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組織運作</a:t>
              </a:r>
              <a:endParaRPr kumimoji="0" lang="en-US" altLang="zh-TW" sz="135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ctr" defTabSz="685800" rtl="0" eaLnBrk="0" fontAlgn="base" latinLnBrk="0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法規研修</a:t>
              </a:r>
              <a:endParaRPr kumimoji="0" lang="en-US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ctr" defTabSz="685800" rtl="0" eaLnBrk="0" fontAlgn="base" latinLnBrk="0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zh-TW" sz="13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25" name="Oval 8"/>
          <p:cNvSpPr>
            <a:spLocks noChangeArrowheads="1"/>
          </p:cNvSpPr>
          <p:nvPr/>
        </p:nvSpPr>
        <p:spPr bwMode="gray">
          <a:xfrm>
            <a:off x="2298988" y="3273828"/>
            <a:ext cx="1499483" cy="612689"/>
          </a:xfrm>
          <a:prstGeom prst="ellipse">
            <a:avLst/>
          </a:prstGeom>
          <a:solidFill>
            <a:srgbClr val="006600"/>
          </a:soli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4290" tIns="33338" rIns="34290" bIns="33338" anchor="ctr" anchorCtr="1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5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協力試行</a:t>
            </a:r>
            <a:endParaRPr kumimoji="1" lang="en-US" altLang="zh-TW" sz="135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5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分階宣導</a:t>
            </a:r>
            <a:endParaRPr kumimoji="1" lang="en-US" altLang="zh-TW" sz="135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7" name="標題 1"/>
          <p:cNvSpPr txBox="1">
            <a:spLocks/>
          </p:cNvSpPr>
          <p:nvPr/>
        </p:nvSpPr>
        <p:spPr bwMode="auto">
          <a:xfrm>
            <a:off x="4206360" y="1800501"/>
            <a:ext cx="2629406" cy="325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1.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組成任務小組推動各項工作</a:t>
            </a: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2.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強化課程與教學輔導功能</a:t>
            </a: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3.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訂定規定</a:t>
            </a: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4.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修訂規定</a:t>
            </a: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680068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1.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0068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建置課程計畫實施與輔導措施</a:t>
            </a: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680068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680068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2.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0068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建立課程評鑑機制</a:t>
            </a: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680068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680068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3.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0068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強化教科用書品質</a:t>
            </a: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680068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680068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4.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0068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研發核心素養導向教學</a:t>
            </a: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680068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/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0068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評量示例</a:t>
            </a: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680068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680068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5.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0068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規劃新舊課綱銜接之配套方案</a:t>
            </a: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680068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680068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6.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0068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充實特定領域師資人力</a:t>
            </a: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680068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680068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7.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0068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推動科技領域與與創新自造教育</a:t>
            </a: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680068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680068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8.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0068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研訂新住民語文開課規則</a:t>
            </a: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680068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680068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9.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0068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充實新住民語文教學人力</a:t>
            </a: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680068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680068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10.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80068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研發新住民語文補充教材</a:t>
            </a: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1.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推動前導學校試行新課綱相關措施</a:t>
            </a: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2.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縣市協力聯盟</a:t>
            </a: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3.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辦理宣導工作</a:t>
            </a: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1.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推廣教學資源共享</a:t>
            </a: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2.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整合資源</a:t>
            </a: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3.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研析設備需求</a:t>
            </a: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4.</a:t>
            </a:r>
            <a:r>
              <a:rPr kumimoji="1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充實教學設備資源</a:t>
            </a:r>
            <a:endParaRPr kumimoji="1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" name="向右箭號圖說文字 2"/>
          <p:cNvSpPr/>
          <p:nvPr/>
        </p:nvSpPr>
        <p:spPr>
          <a:xfrm>
            <a:off x="177457" y="1180759"/>
            <a:ext cx="648072" cy="3551231"/>
          </a:xfrm>
          <a:prstGeom prst="rightArrowCallou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配套計畫</a:t>
            </a: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-13692" y="-6518"/>
            <a:ext cx="6871692" cy="54054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894" algn="l"/>
              </a:tabLst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教育部國民及學前教育署面對新課綱的作為</a:t>
            </a:r>
            <a:endParaRPr kumimoji="0" lang="zh-TW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5682212" y="4920339"/>
            <a:ext cx="1200150" cy="273844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33</a:t>
            </a:r>
            <a:endParaRPr kumimoji="0" lang="zh-TW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61933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529568"/>
          </a:xfrm>
        </p:spPr>
        <p:txBody>
          <a:bodyPr/>
          <a:lstStyle/>
          <a:p>
            <a:r>
              <a:rPr lang="zh-TW" altLang="en-US" sz="3000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國教院建有課綱資源平台可供參考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2E899-C6CC-4E61-8AF7-6432D2F3773E}" type="slidenum">
              <a:rPr kumimoji="0" lang="zh-TW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7" name="圖片 6" descr="一張含有 螢幕擷取畫面, 個人, 室內, 人 的圖片&#10;&#10;描述是以非常高的可信度產生">
            <a:hlinkClick r:id="rId2"/>
            <a:extLst>
              <a:ext uri="{FF2B5EF4-FFF2-40B4-BE49-F238E27FC236}">
                <a16:creationId xmlns:a16="http://schemas.microsoft.com/office/drawing/2014/main" id="{ADEA26F6-8D5C-4B7B-960C-5BD41985A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570"/>
            <a:ext cx="6858000" cy="419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1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4"/>
          <p:cNvSpPr txBox="1">
            <a:spLocks noChangeArrowheads="1"/>
          </p:cNvSpPr>
          <p:nvPr/>
        </p:nvSpPr>
        <p:spPr bwMode="auto">
          <a:xfrm>
            <a:off x="1430778" y="411510"/>
            <a:ext cx="42242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總綱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核心素養的三面九項具體內涵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8089" y="1389002"/>
            <a:ext cx="4166104" cy="3180617"/>
          </a:xfrm>
        </p:spPr>
      </p:pic>
      <p:sp>
        <p:nvSpPr>
          <p:cNvPr id="16388" name="文字方塊 6"/>
          <p:cNvSpPr txBox="1">
            <a:spLocks noChangeArrowheads="1"/>
          </p:cNvSpPr>
          <p:nvPr/>
        </p:nvSpPr>
        <p:spPr bwMode="auto">
          <a:xfrm>
            <a:off x="2511029" y="4569619"/>
            <a:ext cx="208903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核心素養的滾動圓輪意象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625792" y="4845844"/>
            <a:ext cx="180351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（圖片來源：國家教育研究院）</a:t>
            </a:r>
            <a:endParaRPr kumimoji="0" lang="en-US" altLang="zh-TW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646802" y="900256"/>
            <a:ext cx="1421477" cy="4154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理念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915054" y="900256"/>
            <a:ext cx="1421477" cy="415498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目標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268528" y="8590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＋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4118" y="1852003"/>
            <a:ext cx="5554805" cy="4240822"/>
          </a:xfr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606" y="1591979"/>
            <a:ext cx="3677069" cy="28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2267968"/>
            <a:ext cx="6858000" cy="3375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1390" y="-1231687"/>
            <a:ext cx="3387466" cy="7786747"/>
          </a:xfrm>
          <a:prstGeom prst="rect">
            <a:avLst/>
          </a:prstGeom>
          <a:noFill/>
          <a:effectLst>
            <a:outerShdw blurRad="165100" dist="76200" dir="1200000" algn="tl" rotWithShape="0">
              <a:prstClr val="black">
                <a:alpha val="1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微软雅黑"/>
                <a:cs typeface="+mn-cs"/>
              </a:rPr>
              <a:t>4</a:t>
            </a:r>
            <a:endParaRPr kumimoji="0" lang="zh-CN" altLang="en-US" sz="50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/>
              <a:ea typeface="微软雅黑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84317" y="2259257"/>
            <a:ext cx="3883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交流時間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55920" y="1690889"/>
            <a:ext cx="211218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微软雅黑"/>
                <a:cs typeface="+mn-cs"/>
              </a:rPr>
              <a:t>PART THREE</a:t>
            </a: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052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898830" y="2931790"/>
            <a:ext cx="3192723" cy="51843"/>
            <a:chOff x="566555" y="877035"/>
            <a:chExt cx="2340260" cy="164545"/>
          </a:xfrm>
        </p:grpSpPr>
        <p:sp>
          <p:nvSpPr>
            <p:cNvPr id="20" name="矩形 19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" name="矩形 22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9" name="矩形 28"/>
          <p:cNvSpPr/>
          <p:nvPr/>
        </p:nvSpPr>
        <p:spPr>
          <a:xfrm>
            <a:off x="1521783" y="3057227"/>
            <a:ext cx="3814175" cy="5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音樂學科中心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67868" y="160718"/>
            <a:ext cx="6054371" cy="1420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從單科到跨科、從跨科到跨</a:t>
            </a:r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領域，</a:t>
            </a:r>
            <a:r>
              <a:rPr kumimoji="1"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kumimoji="1" lang="zh-TW" altLang="en-US" sz="2000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應然</a:t>
            </a:r>
            <a:r>
              <a:rPr kumimoji="1" lang="en-US" altLang="zh-TW" sz="2000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1" lang="zh-TW" altLang="en-US" sz="2000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實然的對話中，找出「或然」的可能世界；教育，是一種可能性想像的實踐！</a:t>
            </a:r>
          </a:p>
        </p:txBody>
      </p:sp>
      <p:sp>
        <p:nvSpPr>
          <p:cNvPr id="2" name="矩形 1"/>
          <p:cNvSpPr/>
          <p:nvPr/>
        </p:nvSpPr>
        <p:spPr>
          <a:xfrm>
            <a:off x="1933825" y="2350365"/>
            <a:ext cx="2954655" cy="580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感謝同行、敬請指教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22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5797" y="176165"/>
            <a:ext cx="576162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zh-TW" altLang="zh-TW" sz="27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十二年國教課綱以</a:t>
            </a:r>
            <a:r>
              <a:rPr lang="zh-TW" altLang="zh-TW" sz="27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核心素養</a:t>
            </a:r>
            <a:r>
              <a:rPr lang="zh-TW" altLang="zh-TW" sz="27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為</a:t>
            </a:r>
            <a:endParaRPr lang="en-US" altLang="zh-TW" sz="27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ctr" defTabSz="685800">
              <a:lnSpc>
                <a:spcPct val="150000"/>
              </a:lnSpc>
              <a:defRPr/>
            </a:pPr>
            <a:r>
              <a:rPr lang="zh-TW" altLang="zh-TW" sz="27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課程連貫與統整發展的主軸</a:t>
            </a:r>
            <a:endParaRPr lang="zh-TW" altLang="en-US" sz="27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4" descr="「十二年國教」的圖片搜尋結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2"/>
          <a:stretch/>
        </p:blipFill>
        <p:spPr bwMode="auto">
          <a:xfrm>
            <a:off x="2004902" y="1979368"/>
            <a:ext cx="2763410" cy="30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向上箭號 2"/>
          <p:cNvSpPr/>
          <p:nvPr/>
        </p:nvSpPr>
        <p:spPr>
          <a:xfrm>
            <a:off x="2722332" y="1438134"/>
            <a:ext cx="1328552" cy="3769882"/>
          </a:xfrm>
          <a:prstGeom prst="upArrow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2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60000">
                <a:srgbClr val="B8D4ED"/>
              </a:gs>
              <a:gs pos="61000">
                <a:schemeClr val="accent1">
                  <a:lumMod val="45000"/>
                  <a:lumOff val="55000"/>
                </a:schemeClr>
              </a:gs>
              <a:gs pos="48000">
                <a:schemeClr val="accent1">
                  <a:lumMod val="30000"/>
                  <a:lumOff val="70000"/>
                  <a:alpha val="69000"/>
                </a:schemeClr>
              </a:gs>
            </a:gsLst>
            <a:lin ang="5400000" scaled="1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</a:p>
        </p:txBody>
      </p:sp>
    </p:spTree>
    <p:extLst>
      <p:ext uri="{BB962C8B-B14F-4D97-AF65-F5344CB8AC3E}">
        <p14:creationId xmlns:p14="http://schemas.microsoft.com/office/powerpoint/2010/main" val="11566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" y="453589"/>
            <a:ext cx="3567812" cy="746780"/>
          </a:xfrm>
        </p:spPr>
        <p:txBody>
          <a:bodyPr>
            <a:normAutofit/>
          </a:bodyPr>
          <a:lstStyle/>
          <a:p>
            <a:r>
              <a:rPr lang="zh-TW" altLang="en-US" sz="30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核心素養界定</a:t>
            </a:r>
          </a:p>
        </p:txBody>
      </p:sp>
      <p:sp>
        <p:nvSpPr>
          <p:cNvPr id="7" name="Shape 117"/>
          <p:cNvSpPr/>
          <p:nvPr/>
        </p:nvSpPr>
        <p:spPr>
          <a:xfrm>
            <a:off x="3395407" y="674548"/>
            <a:ext cx="284321" cy="28432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3630" y="0"/>
                </a:moveTo>
                <a:lnTo>
                  <a:pt x="40668" y="2826"/>
                </a:lnTo>
                <a:lnTo>
                  <a:pt x="28462" y="8544"/>
                </a:lnTo>
                <a:lnTo>
                  <a:pt x="17526" y="17156"/>
                </a:lnTo>
                <a:lnTo>
                  <a:pt x="8830" y="28017"/>
                </a:lnTo>
                <a:lnTo>
                  <a:pt x="3009" y="40168"/>
                </a:lnTo>
                <a:lnTo>
                  <a:pt x="64" y="53100"/>
                </a:lnTo>
                <a:lnTo>
                  <a:pt x="0" y="66302"/>
                </a:lnTo>
                <a:lnTo>
                  <a:pt x="2819" y="79263"/>
                </a:lnTo>
                <a:lnTo>
                  <a:pt x="8526" y="91474"/>
                </a:lnTo>
                <a:lnTo>
                  <a:pt x="17124" y="102423"/>
                </a:lnTo>
                <a:lnTo>
                  <a:pt x="27999" y="111118"/>
                </a:lnTo>
                <a:lnTo>
                  <a:pt x="40161" y="116939"/>
                </a:lnTo>
                <a:lnTo>
                  <a:pt x="53100" y="119881"/>
                </a:lnTo>
                <a:lnTo>
                  <a:pt x="66306" y="119942"/>
                </a:lnTo>
                <a:lnTo>
                  <a:pt x="79270" y="117115"/>
                </a:lnTo>
                <a:lnTo>
                  <a:pt x="91481" y="111397"/>
                </a:lnTo>
                <a:lnTo>
                  <a:pt x="102430" y="102785"/>
                </a:lnTo>
                <a:lnTo>
                  <a:pt x="111123" y="91924"/>
                </a:lnTo>
                <a:lnTo>
                  <a:pt x="116939" y="79773"/>
                </a:lnTo>
                <a:lnTo>
                  <a:pt x="119876" y="66841"/>
                </a:lnTo>
                <a:lnTo>
                  <a:pt x="119932" y="53639"/>
                </a:lnTo>
                <a:lnTo>
                  <a:pt x="117105" y="40677"/>
                </a:lnTo>
                <a:lnTo>
                  <a:pt x="111392" y="28467"/>
                </a:lnTo>
                <a:lnTo>
                  <a:pt x="102792" y="17518"/>
                </a:lnTo>
                <a:lnTo>
                  <a:pt x="91930" y="8823"/>
                </a:lnTo>
                <a:lnTo>
                  <a:pt x="79773" y="3002"/>
                </a:lnTo>
                <a:lnTo>
                  <a:pt x="66836" y="59"/>
                </a:lnTo>
                <a:lnTo>
                  <a:pt x="53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118"/>
          <p:cNvSpPr/>
          <p:nvPr/>
        </p:nvSpPr>
        <p:spPr>
          <a:xfrm>
            <a:off x="3201347" y="921722"/>
            <a:ext cx="140493" cy="14049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294" y="0"/>
                </a:moveTo>
                <a:lnTo>
                  <a:pt x="37700" y="4295"/>
                </a:lnTo>
                <a:lnTo>
                  <a:pt x="17806" y="17399"/>
                </a:lnTo>
                <a:lnTo>
                  <a:pt x="4505" y="37202"/>
                </a:lnTo>
                <a:lnTo>
                  <a:pt x="0" y="59765"/>
                </a:lnTo>
                <a:lnTo>
                  <a:pt x="4295" y="82359"/>
                </a:lnTo>
                <a:lnTo>
                  <a:pt x="17399" y="102254"/>
                </a:lnTo>
                <a:lnTo>
                  <a:pt x="37202" y="115508"/>
                </a:lnTo>
                <a:lnTo>
                  <a:pt x="59765" y="120000"/>
                </a:lnTo>
                <a:lnTo>
                  <a:pt x="82359" y="115719"/>
                </a:lnTo>
                <a:lnTo>
                  <a:pt x="102254" y="102660"/>
                </a:lnTo>
                <a:lnTo>
                  <a:pt x="115508" y="82858"/>
                </a:lnTo>
                <a:lnTo>
                  <a:pt x="120000" y="60294"/>
                </a:lnTo>
                <a:lnTo>
                  <a:pt x="115719" y="37700"/>
                </a:lnTo>
                <a:lnTo>
                  <a:pt x="102660" y="17806"/>
                </a:lnTo>
                <a:lnTo>
                  <a:pt x="82858" y="4505"/>
                </a:lnTo>
                <a:lnTo>
                  <a:pt x="6029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119"/>
          <p:cNvSpPr/>
          <p:nvPr/>
        </p:nvSpPr>
        <p:spPr>
          <a:xfrm>
            <a:off x="3399560" y="1019372"/>
            <a:ext cx="140493" cy="14049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233" y="0"/>
                </a:moveTo>
                <a:lnTo>
                  <a:pt x="37639" y="4295"/>
                </a:lnTo>
                <a:lnTo>
                  <a:pt x="17745" y="17399"/>
                </a:lnTo>
                <a:lnTo>
                  <a:pt x="4490" y="37202"/>
                </a:lnTo>
                <a:lnTo>
                  <a:pt x="0" y="59765"/>
                </a:lnTo>
                <a:lnTo>
                  <a:pt x="4279" y="82359"/>
                </a:lnTo>
                <a:lnTo>
                  <a:pt x="17338" y="102254"/>
                </a:lnTo>
                <a:lnTo>
                  <a:pt x="37141" y="115508"/>
                </a:lnTo>
                <a:lnTo>
                  <a:pt x="59705" y="120000"/>
                </a:lnTo>
                <a:lnTo>
                  <a:pt x="82298" y="115719"/>
                </a:lnTo>
                <a:lnTo>
                  <a:pt x="102192" y="102660"/>
                </a:lnTo>
                <a:lnTo>
                  <a:pt x="115493" y="82858"/>
                </a:lnTo>
                <a:lnTo>
                  <a:pt x="120000" y="60294"/>
                </a:lnTo>
                <a:lnTo>
                  <a:pt x="115704" y="37700"/>
                </a:lnTo>
                <a:lnTo>
                  <a:pt x="102599" y="17806"/>
                </a:lnTo>
                <a:lnTo>
                  <a:pt x="82797" y="4505"/>
                </a:lnTo>
                <a:lnTo>
                  <a:pt x="602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21"/>
          <p:cNvSpPr/>
          <p:nvPr/>
        </p:nvSpPr>
        <p:spPr>
          <a:xfrm>
            <a:off x="5155502" y="3144937"/>
            <a:ext cx="238125" cy="23669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04" y="0"/>
                </a:moveTo>
                <a:lnTo>
                  <a:pt x="40974" y="3057"/>
                </a:lnTo>
                <a:lnTo>
                  <a:pt x="24530" y="11572"/>
                </a:lnTo>
                <a:lnTo>
                  <a:pt x="11561" y="24555"/>
                </a:lnTo>
                <a:lnTo>
                  <a:pt x="3054" y="41019"/>
                </a:lnTo>
                <a:lnTo>
                  <a:pt x="0" y="59975"/>
                </a:lnTo>
                <a:lnTo>
                  <a:pt x="3054" y="78932"/>
                </a:lnTo>
                <a:lnTo>
                  <a:pt x="11561" y="95395"/>
                </a:lnTo>
                <a:lnTo>
                  <a:pt x="24530" y="108379"/>
                </a:lnTo>
                <a:lnTo>
                  <a:pt x="40974" y="116893"/>
                </a:lnTo>
                <a:lnTo>
                  <a:pt x="59904" y="119951"/>
                </a:lnTo>
                <a:lnTo>
                  <a:pt x="78833" y="116893"/>
                </a:lnTo>
                <a:lnTo>
                  <a:pt x="95276" y="108379"/>
                </a:lnTo>
                <a:lnTo>
                  <a:pt x="108246" y="95395"/>
                </a:lnTo>
                <a:lnTo>
                  <a:pt x="116752" y="78932"/>
                </a:lnTo>
                <a:lnTo>
                  <a:pt x="119808" y="59975"/>
                </a:lnTo>
                <a:lnTo>
                  <a:pt x="116752" y="41019"/>
                </a:lnTo>
                <a:lnTo>
                  <a:pt x="108246" y="24555"/>
                </a:lnTo>
                <a:lnTo>
                  <a:pt x="95276" y="11572"/>
                </a:lnTo>
                <a:lnTo>
                  <a:pt x="78833" y="3057"/>
                </a:lnTo>
                <a:lnTo>
                  <a:pt x="59904" y="0"/>
                </a:lnTo>
                <a:close/>
              </a:path>
            </a:pathLst>
          </a:custGeom>
          <a:solidFill>
            <a:srgbClr val="76C2A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22"/>
          <p:cNvSpPr/>
          <p:nvPr/>
        </p:nvSpPr>
        <p:spPr>
          <a:xfrm>
            <a:off x="5446753" y="3011111"/>
            <a:ext cx="133826" cy="13382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57" y="0"/>
                </a:moveTo>
                <a:lnTo>
                  <a:pt x="36608" y="4711"/>
                </a:lnTo>
                <a:lnTo>
                  <a:pt x="17551" y="17560"/>
                </a:lnTo>
                <a:lnTo>
                  <a:pt x="4707" y="36619"/>
                </a:lnTo>
                <a:lnTo>
                  <a:pt x="0" y="59957"/>
                </a:lnTo>
                <a:lnTo>
                  <a:pt x="4707" y="83294"/>
                </a:lnTo>
                <a:lnTo>
                  <a:pt x="17551" y="102353"/>
                </a:lnTo>
                <a:lnTo>
                  <a:pt x="36608" y="115202"/>
                </a:lnTo>
                <a:lnTo>
                  <a:pt x="59957" y="119914"/>
                </a:lnTo>
                <a:lnTo>
                  <a:pt x="83305" y="115202"/>
                </a:lnTo>
                <a:lnTo>
                  <a:pt x="102362" y="102353"/>
                </a:lnTo>
                <a:lnTo>
                  <a:pt x="115206" y="83294"/>
                </a:lnTo>
                <a:lnTo>
                  <a:pt x="119914" y="59957"/>
                </a:lnTo>
                <a:lnTo>
                  <a:pt x="115206" y="36619"/>
                </a:lnTo>
                <a:lnTo>
                  <a:pt x="102362" y="17560"/>
                </a:lnTo>
                <a:lnTo>
                  <a:pt x="83305" y="4711"/>
                </a:lnTo>
                <a:lnTo>
                  <a:pt x="59957" y="0"/>
                </a:lnTo>
                <a:close/>
              </a:path>
            </a:pathLst>
          </a:custGeom>
          <a:solidFill>
            <a:srgbClr val="76C2A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3"/>
          <p:cNvSpPr/>
          <p:nvPr/>
        </p:nvSpPr>
        <p:spPr>
          <a:xfrm>
            <a:off x="6310833" y="1020319"/>
            <a:ext cx="151924" cy="15335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232" y="0"/>
                </a:moveTo>
                <a:lnTo>
                  <a:pt x="45165" y="1048"/>
                </a:lnTo>
                <a:lnTo>
                  <a:pt x="23423" y="11345"/>
                </a:lnTo>
                <a:lnTo>
                  <a:pt x="7896" y="28580"/>
                </a:lnTo>
                <a:lnTo>
                  <a:pt x="0" y="50384"/>
                </a:lnTo>
                <a:lnTo>
                  <a:pt x="1152" y="74390"/>
                </a:lnTo>
                <a:lnTo>
                  <a:pt x="11518" y="96106"/>
                </a:lnTo>
                <a:lnTo>
                  <a:pt x="28839" y="111666"/>
                </a:lnTo>
                <a:lnTo>
                  <a:pt x="50730" y="119638"/>
                </a:lnTo>
                <a:lnTo>
                  <a:pt x="74808" y="118589"/>
                </a:lnTo>
                <a:lnTo>
                  <a:pt x="96550" y="108293"/>
                </a:lnTo>
                <a:lnTo>
                  <a:pt x="112078" y="91058"/>
                </a:lnTo>
                <a:lnTo>
                  <a:pt x="119974" y="69253"/>
                </a:lnTo>
                <a:lnTo>
                  <a:pt x="118821" y="45247"/>
                </a:lnTo>
                <a:lnTo>
                  <a:pt x="108423" y="23531"/>
                </a:lnTo>
                <a:lnTo>
                  <a:pt x="91106" y="7971"/>
                </a:lnTo>
                <a:lnTo>
                  <a:pt x="69232" y="0"/>
                </a:lnTo>
                <a:close/>
              </a:path>
            </a:pathLst>
          </a:custGeom>
          <a:solidFill>
            <a:srgbClr val="FC606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24"/>
          <p:cNvSpPr/>
          <p:nvPr/>
        </p:nvSpPr>
        <p:spPr>
          <a:xfrm>
            <a:off x="6131743" y="1015323"/>
            <a:ext cx="75247" cy="742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585" y="0"/>
                </a:moveTo>
                <a:lnTo>
                  <a:pt x="45541" y="1218"/>
                </a:lnTo>
                <a:lnTo>
                  <a:pt x="23677" y="11607"/>
                </a:lnTo>
                <a:lnTo>
                  <a:pt x="8022" y="28948"/>
                </a:lnTo>
                <a:lnTo>
                  <a:pt x="0" y="50847"/>
                </a:lnTo>
                <a:lnTo>
                  <a:pt x="1034" y="74910"/>
                </a:lnTo>
                <a:lnTo>
                  <a:pt x="11325" y="96603"/>
                </a:lnTo>
                <a:lnTo>
                  <a:pt x="28565" y="112064"/>
                </a:lnTo>
                <a:lnTo>
                  <a:pt x="50421" y="119910"/>
                </a:lnTo>
                <a:lnTo>
                  <a:pt x="74554" y="118757"/>
                </a:lnTo>
                <a:lnTo>
                  <a:pt x="96329" y="108302"/>
                </a:lnTo>
                <a:lnTo>
                  <a:pt x="111940" y="90967"/>
                </a:lnTo>
                <a:lnTo>
                  <a:pt x="119946" y="69104"/>
                </a:lnTo>
                <a:lnTo>
                  <a:pt x="118909" y="45064"/>
                </a:lnTo>
                <a:lnTo>
                  <a:pt x="108619" y="23350"/>
                </a:lnTo>
                <a:lnTo>
                  <a:pt x="91396" y="7852"/>
                </a:lnTo>
                <a:lnTo>
                  <a:pt x="69585" y="0"/>
                </a:lnTo>
                <a:close/>
              </a:path>
            </a:pathLst>
          </a:custGeom>
          <a:solidFill>
            <a:srgbClr val="FC606F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defRPr/>
            </a:pPr>
            <a:endParaRPr sz="135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3562147" y="756745"/>
            <a:ext cx="1378103" cy="1378103"/>
            <a:chOff x="661423" y="2239808"/>
            <a:chExt cx="1837470" cy="1837470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23" y="2239808"/>
              <a:ext cx="1837470" cy="1837470"/>
            </a:xfrm>
            <a:prstGeom prst="rect">
              <a:avLst/>
            </a:prstGeom>
          </p:spPr>
        </p:pic>
        <p:sp>
          <p:nvSpPr>
            <p:cNvPr id="22" name="文字方塊 21"/>
            <p:cNvSpPr txBox="1"/>
            <p:nvPr/>
          </p:nvSpPr>
          <p:spPr>
            <a:xfrm>
              <a:off x="921026" y="3505000"/>
              <a:ext cx="75562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TW" altLang="en-US" sz="135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知識</a:t>
              </a: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3743407" y="1859806"/>
            <a:ext cx="1522883" cy="1522883"/>
            <a:chOff x="1049801" y="3874331"/>
            <a:chExt cx="2030510" cy="2030510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801" y="3874331"/>
              <a:ext cx="2030510" cy="2030510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1908810" y="5482890"/>
              <a:ext cx="75562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TW" altLang="en-US" sz="135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能力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4629345" y="901556"/>
            <a:ext cx="1588071" cy="1588071"/>
            <a:chOff x="2347501" y="2292275"/>
            <a:chExt cx="2117428" cy="2117428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501" y="2292275"/>
              <a:ext cx="2117428" cy="2117428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>
              <a:off x="3468689" y="3798830"/>
              <a:ext cx="75562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TW" altLang="en-US" sz="135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態度</a:t>
              </a:r>
            </a:p>
          </p:txBody>
        </p:sp>
      </p:grpSp>
      <p:cxnSp>
        <p:nvCxnSpPr>
          <p:cNvPr id="37" name="直線接點 36"/>
          <p:cNvCxnSpPr/>
          <p:nvPr/>
        </p:nvCxnSpPr>
        <p:spPr>
          <a:xfrm>
            <a:off x="125272" y="1093930"/>
            <a:ext cx="2371353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244538" y="1178085"/>
            <a:ext cx="2371353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71450" y="1675433"/>
            <a:ext cx="3429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lnSpc>
                <a:spcPts val="3000"/>
              </a:lnSpc>
              <a:defRPr/>
            </a:pPr>
            <a:r>
              <a:rPr lang="zh-TW" altLang="zh-TW" sz="21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「核心素養」的涵義是指一個人為</a:t>
            </a:r>
            <a:r>
              <a:rPr lang="zh-TW" altLang="zh-TW" sz="21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適應現在生活及面對未來挑戰</a:t>
            </a:r>
            <a:r>
              <a:rPr lang="zh-TW" altLang="zh-TW" sz="21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，所應具備的</a:t>
            </a:r>
            <a:r>
              <a:rPr lang="zh-TW" altLang="zh-TW" sz="21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知識</a:t>
            </a:r>
            <a:r>
              <a:rPr lang="zh-TW" altLang="zh-TW" sz="21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21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能力</a:t>
            </a:r>
            <a:r>
              <a:rPr lang="en-US" altLang="zh-TW" sz="21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1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包含技能</a:t>
            </a:r>
            <a:r>
              <a:rPr lang="en-US" altLang="zh-TW" sz="21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1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zh-TW" sz="21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態度</a:t>
            </a:r>
            <a:r>
              <a:rPr lang="zh-TW" altLang="zh-TW" sz="21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1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00808" y="3489853"/>
            <a:ext cx="3429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lnSpc>
                <a:spcPts val="3000"/>
              </a:lnSpc>
              <a:defRPr/>
            </a:pPr>
            <a:r>
              <a:rPr lang="zh-TW" altLang="en-US" sz="21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思考：</a:t>
            </a:r>
            <a:endParaRPr lang="en-US" altLang="zh-TW" sz="21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685800">
              <a:lnSpc>
                <a:spcPts val="3000"/>
              </a:lnSpc>
              <a:defRPr/>
            </a:pPr>
            <a:r>
              <a:rPr lang="zh-TW" altLang="en-US" sz="21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生活為何需要音樂？</a:t>
            </a:r>
            <a:endParaRPr lang="en-US" altLang="zh-TW" sz="21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685800">
              <a:lnSpc>
                <a:spcPts val="3000"/>
              </a:lnSpc>
              <a:defRPr/>
            </a:pPr>
            <a:r>
              <a:rPr lang="zh-TW" altLang="en-US" sz="21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未來世界音樂的潛力？</a:t>
            </a:r>
          </a:p>
        </p:txBody>
      </p:sp>
    </p:spTree>
    <p:extLst>
      <p:ext uri="{BB962C8B-B14F-4D97-AF65-F5344CB8AC3E}">
        <p14:creationId xmlns:p14="http://schemas.microsoft.com/office/powerpoint/2010/main" val="316853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34964" y="1007386"/>
            <a:ext cx="664978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zh-TW" altLang="en-US" sz="2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核心素養強調培養以人為本的「終身學習者」，包括：</a:t>
            </a:r>
            <a:endParaRPr lang="zh-TW" altLang="en-US" sz="135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2" y="1805433"/>
            <a:ext cx="1434159" cy="143415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152" y="1805432"/>
            <a:ext cx="1434159" cy="1434159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4831348" y="1805432"/>
            <a:ext cx="1434159" cy="1434159"/>
            <a:chOff x="6185509" y="1914145"/>
            <a:chExt cx="1912212" cy="1912212"/>
          </a:xfrm>
        </p:grpSpPr>
        <p:grpSp>
          <p:nvGrpSpPr>
            <p:cNvPr id="7" name="群組 6"/>
            <p:cNvGrpSpPr/>
            <p:nvPr/>
          </p:nvGrpSpPr>
          <p:grpSpPr>
            <a:xfrm>
              <a:off x="6185509" y="1914145"/>
              <a:ext cx="1912212" cy="1912212"/>
              <a:chOff x="6185509" y="1914145"/>
              <a:chExt cx="1912212" cy="1912212"/>
            </a:xfrm>
          </p:grpSpPr>
          <p:pic>
            <p:nvPicPr>
              <p:cNvPr id="4" name="圖片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5509" y="1914145"/>
                <a:ext cx="1912212" cy="1912212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>
                <a:off x="6729984" y="2231136"/>
                <a:ext cx="1060704" cy="1121664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TW" altLang="en-US" sz="135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422951" y="2309419"/>
                <a:ext cx="1060704" cy="1121664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TW" altLang="en-US" sz="135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576468" y="2380640"/>
                <a:ext cx="1060704" cy="1121664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TW" altLang="en-US" sz="135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</p:grp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8916" y="2057552"/>
              <a:ext cx="1625397" cy="1625397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574528" y="3239592"/>
            <a:ext cx="147540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altLang="zh-TW" sz="2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自主行動</a:t>
            </a:r>
            <a:endParaRPr lang="zh-TW" altLang="en-US" sz="135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22152" y="3239592"/>
            <a:ext cx="147540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altLang="zh-TW" sz="2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溝通互動</a:t>
            </a:r>
            <a:endParaRPr lang="zh-TW" altLang="en-US" sz="135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28532" y="3193643"/>
            <a:ext cx="147540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altLang="zh-TW" sz="2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社會參與</a:t>
            </a:r>
            <a:endParaRPr lang="zh-TW" altLang="en-US" sz="135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11016" r="73771" b="78975"/>
          <a:stretch/>
        </p:blipFill>
        <p:spPr>
          <a:xfrm>
            <a:off x="117328" y="4791456"/>
            <a:ext cx="914400" cy="18288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8" t="11681" r="43911" b="78810"/>
          <a:stretch/>
        </p:blipFill>
        <p:spPr>
          <a:xfrm>
            <a:off x="1161288" y="4791456"/>
            <a:ext cx="786384" cy="17373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8" t="11253" r="5399" b="79238"/>
          <a:stretch/>
        </p:blipFill>
        <p:spPr>
          <a:xfrm>
            <a:off x="2077232" y="4786884"/>
            <a:ext cx="1033272" cy="173736"/>
          </a:xfrm>
          <a:prstGeom prst="rect">
            <a:avLst/>
          </a:prstGeom>
        </p:spPr>
      </p:pic>
      <p:sp>
        <p:nvSpPr>
          <p:cNvPr id="18" name="標題 1"/>
          <p:cNvSpPr txBox="1">
            <a:spLocks/>
          </p:cNvSpPr>
          <p:nvPr/>
        </p:nvSpPr>
        <p:spPr>
          <a:xfrm>
            <a:off x="134964" y="156673"/>
            <a:ext cx="3726989" cy="5395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zh-TW" altLang="en-US" sz="3300" b="1" dirty="0">
                <a:solidFill>
                  <a:srgbClr val="E7E6E6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en-US" altLang="zh-TW" sz="3300" b="1" dirty="0">
                <a:solidFill>
                  <a:srgbClr val="E7E6E6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300" b="1" dirty="0">
                <a:solidFill>
                  <a:srgbClr val="E7E6E6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三面九項</a:t>
            </a:r>
          </a:p>
        </p:txBody>
      </p:sp>
      <p:cxnSp>
        <p:nvCxnSpPr>
          <p:cNvPr id="19" name="直線接點 18"/>
          <p:cNvCxnSpPr/>
          <p:nvPr/>
        </p:nvCxnSpPr>
        <p:spPr>
          <a:xfrm>
            <a:off x="0" y="732554"/>
            <a:ext cx="3895344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19266" y="816709"/>
            <a:ext cx="3904094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48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64554" y="13631"/>
            <a:ext cx="1985866" cy="74678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0" y="732554"/>
            <a:ext cx="2371353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19267" y="816709"/>
            <a:ext cx="2371353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群組 4"/>
          <p:cNvGrpSpPr/>
          <p:nvPr/>
        </p:nvGrpSpPr>
        <p:grpSpPr>
          <a:xfrm>
            <a:off x="1411324" y="13632"/>
            <a:ext cx="6005042" cy="4755271"/>
            <a:chOff x="1460660" y="229374"/>
            <a:chExt cx="8006723" cy="6340361"/>
          </a:xfrm>
        </p:grpSpPr>
        <p:grpSp>
          <p:nvGrpSpPr>
            <p:cNvPr id="42" name="群組 41"/>
            <p:cNvGrpSpPr/>
            <p:nvPr/>
          </p:nvGrpSpPr>
          <p:grpSpPr>
            <a:xfrm>
              <a:off x="1460660" y="774395"/>
              <a:ext cx="8006723" cy="5352869"/>
              <a:chOff x="596502" y="1126087"/>
              <a:chExt cx="8006723" cy="5352869"/>
            </a:xfrm>
          </p:grpSpPr>
          <p:graphicFrame>
            <p:nvGraphicFramePr>
              <p:cNvPr id="15" name="圖表 14"/>
              <p:cNvGraphicFramePr/>
              <p:nvPr>
                <p:extLst/>
              </p:nvPr>
            </p:nvGraphicFramePr>
            <p:xfrm>
              <a:off x="596502" y="1126087"/>
              <a:ext cx="8006723" cy="535286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0" name="文字方塊 19"/>
              <p:cNvSpPr txBox="1"/>
              <p:nvPr/>
            </p:nvSpPr>
            <p:spPr>
              <a:xfrm>
                <a:off x="2286177" y="2419435"/>
                <a:ext cx="9756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系統思考</a:t>
                </a:r>
              </a:p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解決問題</a:t>
                </a: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3414543" y="1509951"/>
                <a:ext cx="9756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規劃執行</a:t>
                </a:r>
              </a:p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創新應變</a:t>
                </a:r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4776705" y="1509951"/>
                <a:ext cx="9756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符號運用</a:t>
                </a:r>
              </a:p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溝通表達</a:t>
                </a: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5937892" y="2419435"/>
                <a:ext cx="9756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科技資訊</a:t>
                </a:r>
              </a:p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媒體素養</a:t>
                </a:r>
              </a:p>
            </p:txBody>
          </p:sp>
          <p:sp>
            <p:nvSpPr>
              <p:cNvPr id="24" name="文字方塊 23"/>
              <p:cNvSpPr txBox="1"/>
              <p:nvPr/>
            </p:nvSpPr>
            <p:spPr>
              <a:xfrm>
                <a:off x="6115842" y="3802520"/>
                <a:ext cx="9756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藝術涵養</a:t>
                </a:r>
              </a:p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美感素養</a:t>
                </a: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5450064" y="5018205"/>
                <a:ext cx="9756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道德實踐</a:t>
                </a:r>
              </a:p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公民意識</a:t>
                </a: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4115711" y="5485969"/>
                <a:ext cx="9756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人際關係</a:t>
                </a:r>
              </a:p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團隊合作</a:t>
                </a:r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2781359" y="5018205"/>
                <a:ext cx="9756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多元文化</a:t>
                </a:r>
              </a:p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國際理解</a:t>
                </a:r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2062015" y="3822033"/>
                <a:ext cx="9756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身心素質</a:t>
                </a:r>
              </a:p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defTabSz="685800">
                  <a:defRPr/>
                </a:pPr>
                <a:r>
                  <a:rPr lang="zh-TW" altLang="en-US" sz="105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自我精進</a:t>
                </a:r>
              </a:p>
            </p:txBody>
          </p:sp>
        </p:grpSp>
        <p:grpSp>
          <p:nvGrpSpPr>
            <p:cNvPr id="43" name="群組 42"/>
            <p:cNvGrpSpPr/>
            <p:nvPr/>
          </p:nvGrpSpPr>
          <p:grpSpPr>
            <a:xfrm>
              <a:off x="3317166" y="1699245"/>
              <a:ext cx="4293707" cy="3522829"/>
              <a:chOff x="7651353" y="3535609"/>
              <a:chExt cx="4293707" cy="3522829"/>
            </a:xfrm>
          </p:grpSpPr>
          <p:graphicFrame>
            <p:nvGraphicFramePr>
              <p:cNvPr id="19" name="圖表 18"/>
              <p:cNvGraphicFramePr/>
              <p:nvPr>
                <p:extLst/>
              </p:nvPr>
            </p:nvGraphicFramePr>
            <p:xfrm>
              <a:off x="7651353" y="3535609"/>
              <a:ext cx="4293707" cy="352282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9" name="文字方塊 28"/>
              <p:cNvSpPr txBox="1"/>
              <p:nvPr/>
            </p:nvSpPr>
            <p:spPr>
              <a:xfrm>
                <a:off x="8349176" y="5282820"/>
                <a:ext cx="438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zh-TW" altLang="en-US" sz="120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</a:t>
                </a:r>
                <a:endParaRPr lang="en-US" altLang="zh-TW" sz="1200" b="1" dirty="0">
                  <a:solidFill>
                    <a:prstClr val="white">
                      <a:lumMod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8421302" y="4751330"/>
                <a:ext cx="438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zh-TW" altLang="en-US" sz="120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</a:t>
                </a:r>
                <a:endParaRPr lang="en-US" altLang="zh-TW" sz="1200" b="1" dirty="0">
                  <a:solidFill>
                    <a:prstClr val="white">
                      <a:lumMod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8685738" y="4283568"/>
                <a:ext cx="438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zh-TW" altLang="en-US" sz="120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</a:t>
                </a:r>
                <a:endParaRPr lang="en-US" altLang="zh-TW" sz="1200" b="1" dirty="0">
                  <a:solidFill>
                    <a:prstClr val="white">
                      <a:lumMod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9156086" y="3957705"/>
                <a:ext cx="438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zh-TW" altLang="en-US" sz="120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sz="1200" b="1" dirty="0">
                  <a:solidFill>
                    <a:prstClr val="white">
                      <a:lumMod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9878288" y="3957705"/>
                <a:ext cx="438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zh-TW" altLang="en-US" sz="120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</a:t>
                </a:r>
                <a:endParaRPr lang="en-US" altLang="zh-TW" sz="1200" b="1" dirty="0">
                  <a:solidFill>
                    <a:prstClr val="white">
                      <a:lumMod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10394483" y="4283568"/>
                <a:ext cx="438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zh-TW" altLang="en-US" sz="120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通</a:t>
                </a:r>
                <a:endParaRPr lang="en-US" altLang="zh-TW" sz="1200" b="1" dirty="0">
                  <a:solidFill>
                    <a:prstClr val="white">
                      <a:lumMod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10731507" y="4751330"/>
                <a:ext cx="438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zh-TW" altLang="en-US" sz="120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互</a:t>
                </a:r>
                <a:endParaRPr lang="en-US" altLang="zh-TW" sz="1200" b="1" dirty="0">
                  <a:solidFill>
                    <a:prstClr val="white">
                      <a:lumMod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10697840" y="5282820"/>
                <a:ext cx="438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zh-TW" altLang="en-US" sz="120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sz="1200" b="1" dirty="0">
                  <a:solidFill>
                    <a:prstClr val="white">
                      <a:lumMod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10319604" y="6044946"/>
                <a:ext cx="438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zh-TW" altLang="en-US" sz="120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  <a:endParaRPr lang="en-US" altLang="zh-TW" sz="1200" b="1" dirty="0">
                  <a:solidFill>
                    <a:prstClr val="white">
                      <a:lumMod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9905675" y="6420641"/>
                <a:ext cx="438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zh-TW" altLang="en-US" sz="120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</a:t>
                </a:r>
                <a:endParaRPr lang="en-US" altLang="zh-TW" sz="1200" b="1" dirty="0">
                  <a:solidFill>
                    <a:prstClr val="white">
                      <a:lumMod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9212794" y="6410005"/>
                <a:ext cx="438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zh-TW" altLang="en-US" sz="120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會</a:t>
                </a:r>
                <a:endParaRPr lang="en-US" altLang="zh-TW" sz="1200" b="1" dirty="0">
                  <a:solidFill>
                    <a:prstClr val="white">
                      <a:lumMod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8701548" y="6055199"/>
                <a:ext cx="438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zh-TW" altLang="en-US" sz="120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社</a:t>
                </a:r>
                <a:endParaRPr lang="en-US" altLang="zh-TW" sz="1200" b="1" dirty="0">
                  <a:solidFill>
                    <a:prstClr val="white">
                      <a:lumMod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46" name="群組 45"/>
            <p:cNvGrpSpPr/>
            <p:nvPr/>
          </p:nvGrpSpPr>
          <p:grpSpPr>
            <a:xfrm>
              <a:off x="4652157" y="2648068"/>
              <a:ext cx="1601629" cy="1615694"/>
              <a:chOff x="3787999" y="2999760"/>
              <a:chExt cx="1601629" cy="1615694"/>
            </a:xfrm>
          </p:grpSpPr>
          <p:sp>
            <p:nvSpPr>
              <p:cNvPr id="44" name="橢圓 43"/>
              <p:cNvSpPr/>
              <p:nvPr/>
            </p:nvSpPr>
            <p:spPr>
              <a:xfrm>
                <a:off x="3787999" y="2999760"/>
                <a:ext cx="1601629" cy="161569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TW" altLang="en-US" sz="135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45" name="文字方塊 44"/>
              <p:cNvSpPr txBox="1"/>
              <p:nvPr/>
            </p:nvSpPr>
            <p:spPr>
              <a:xfrm>
                <a:off x="3886498" y="3576774"/>
                <a:ext cx="145396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TW" altLang="en-US" b="1" dirty="0">
                    <a:solidFill>
                      <a:srgbClr val="5B9BD5">
                        <a:lumMod val="50000"/>
                      </a:srgb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終身學習</a:t>
                </a:r>
              </a:p>
            </p:txBody>
          </p:sp>
        </p:grpSp>
        <p:grpSp>
          <p:nvGrpSpPr>
            <p:cNvPr id="61" name="群組 60"/>
            <p:cNvGrpSpPr/>
            <p:nvPr/>
          </p:nvGrpSpPr>
          <p:grpSpPr>
            <a:xfrm>
              <a:off x="3897198" y="229374"/>
              <a:ext cx="3293806" cy="994837"/>
              <a:chOff x="3756521" y="581066"/>
              <a:chExt cx="3293806" cy="994837"/>
            </a:xfrm>
          </p:grpSpPr>
          <p:sp>
            <p:nvSpPr>
              <p:cNvPr id="56" name="手繪多邊形 55"/>
              <p:cNvSpPr/>
              <p:nvPr/>
            </p:nvSpPr>
            <p:spPr>
              <a:xfrm>
                <a:off x="3756521" y="581066"/>
                <a:ext cx="3293806" cy="640073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TW" altLang="en-US" sz="135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58" name="文字方塊 57"/>
              <p:cNvSpPr txBox="1"/>
              <p:nvPr/>
            </p:nvSpPr>
            <p:spPr>
              <a:xfrm>
                <a:off x="3921214" y="1175794"/>
                <a:ext cx="429013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TW" altLang="en-US" sz="135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62" name="文字方塊 61"/>
              <p:cNvSpPr txBox="1"/>
              <p:nvPr/>
            </p:nvSpPr>
            <p:spPr>
              <a:xfrm>
                <a:off x="4727951" y="886297"/>
                <a:ext cx="429013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TW" altLang="en-US" sz="135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63" name="文字方塊 62"/>
              <p:cNvSpPr txBox="1"/>
              <p:nvPr/>
            </p:nvSpPr>
            <p:spPr>
              <a:xfrm>
                <a:off x="5524607" y="886297"/>
                <a:ext cx="429013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TW" altLang="en-US" sz="135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64" name="文字方塊 63"/>
              <p:cNvSpPr txBox="1"/>
              <p:nvPr/>
            </p:nvSpPr>
            <p:spPr>
              <a:xfrm>
                <a:off x="6316330" y="1174238"/>
                <a:ext cx="429013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TW" altLang="en-US" sz="135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74" name="群組 73"/>
            <p:cNvGrpSpPr/>
            <p:nvPr/>
          </p:nvGrpSpPr>
          <p:grpSpPr>
            <a:xfrm>
              <a:off x="2427915" y="3194198"/>
              <a:ext cx="1580831" cy="3293806"/>
              <a:chOff x="2306546" y="3567189"/>
              <a:chExt cx="1580831" cy="3293806"/>
            </a:xfrm>
          </p:grpSpPr>
          <p:sp>
            <p:nvSpPr>
              <p:cNvPr id="57" name="手繪多邊形 56"/>
              <p:cNvSpPr/>
              <p:nvPr/>
            </p:nvSpPr>
            <p:spPr>
              <a:xfrm rot="14485936">
                <a:off x="1157252" y="4899503"/>
                <a:ext cx="3293806" cy="629177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TW" altLang="en-US" sz="135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" name="文字方塊 64"/>
              <p:cNvSpPr txBox="1"/>
              <p:nvPr/>
            </p:nvSpPr>
            <p:spPr>
              <a:xfrm>
                <a:off x="2306546" y="3987186"/>
                <a:ext cx="429013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TW" altLang="en-US" sz="135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66" name="文字方塊 65"/>
              <p:cNvSpPr txBox="1"/>
              <p:nvPr/>
            </p:nvSpPr>
            <p:spPr>
              <a:xfrm>
                <a:off x="2446055" y="4725278"/>
                <a:ext cx="429013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TW" altLang="en-US" sz="135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67" name="文字方塊 66"/>
              <p:cNvSpPr txBox="1"/>
              <p:nvPr/>
            </p:nvSpPr>
            <p:spPr>
              <a:xfrm>
                <a:off x="2875067" y="5433189"/>
                <a:ext cx="429013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TW" altLang="en-US" sz="135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3458364" y="5933247"/>
                <a:ext cx="429013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TW" altLang="en-US" sz="135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73" name="群組 72"/>
            <p:cNvGrpSpPr/>
            <p:nvPr/>
          </p:nvGrpSpPr>
          <p:grpSpPr>
            <a:xfrm>
              <a:off x="6976497" y="3275929"/>
              <a:ext cx="1541098" cy="3293806"/>
              <a:chOff x="6835820" y="3627621"/>
              <a:chExt cx="1541098" cy="3293806"/>
            </a:xfrm>
          </p:grpSpPr>
          <p:sp>
            <p:nvSpPr>
              <p:cNvPr id="54" name="手繪多邊形 53"/>
              <p:cNvSpPr/>
              <p:nvPr/>
            </p:nvSpPr>
            <p:spPr>
              <a:xfrm rot="6963265">
                <a:off x="6255844" y="4954487"/>
                <a:ext cx="3293806" cy="640073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TW" altLang="en-US" sz="135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69" name="文字方塊 68"/>
              <p:cNvSpPr txBox="1"/>
              <p:nvPr/>
            </p:nvSpPr>
            <p:spPr>
              <a:xfrm>
                <a:off x="7947904" y="3743662"/>
                <a:ext cx="429014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TW" altLang="en-US" sz="135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7805010" y="4445036"/>
                <a:ext cx="429014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TW" altLang="en-US" sz="135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7379702" y="5310678"/>
                <a:ext cx="429014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TW" altLang="en-US" sz="135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6835820" y="5894911"/>
                <a:ext cx="429014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zh-TW" altLang="en-US" sz="1350" b="1" dirty="0">
                    <a:solidFill>
                      <a:prstClr val="white">
                        <a:lumMod val="50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3262257" y="4510433"/>
            <a:ext cx="24929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zh-TW" altLang="zh-TW" sz="1500" b="1" kern="0" dirty="0">
                <a:solidFill>
                  <a:srgbClr val="5B9BD5">
                    <a:lumMod val="50000"/>
                  </a:srgbClr>
                </a:solidFill>
                <a:latin typeface="Calibri"/>
                <a:ea typeface="微軟正黑體" panose="020B0604030504040204" pitchFamily="34" charset="-120"/>
                <a:cs typeface="Times New Roman" panose="02020603050405020304" pitchFamily="18" charset="0"/>
              </a:rPr>
              <a:t>核心素養的滾動圓輪意象</a:t>
            </a:r>
            <a:r>
              <a:rPr lang="zh-TW" altLang="en-US" sz="1500" b="1" kern="0" dirty="0">
                <a:solidFill>
                  <a:srgbClr val="5B9BD5">
                    <a:lumMod val="50000"/>
                  </a:srgbClr>
                </a:solidFill>
                <a:latin typeface="Calibri"/>
                <a:ea typeface="微軟正黑體" panose="020B0604030504040204" pitchFamily="34" charset="-120"/>
                <a:cs typeface="Times New Roman" panose="02020603050405020304" pitchFamily="18" charset="0"/>
              </a:rPr>
              <a:t>圖</a:t>
            </a:r>
            <a:endParaRPr lang="zh-TW" altLang="en-US" sz="1500" b="1" dirty="0">
              <a:solidFill>
                <a:srgbClr val="5B9BD5">
                  <a:lumMod val="50000"/>
                </a:srgbClr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49374" y="893538"/>
            <a:ext cx="835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虛線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6752" y="967949"/>
            <a:ext cx="176492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整全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defTabSz="68580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動態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defTabSz="68580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有機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defTabSz="68580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相互連結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defTabSz="68580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交互運用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47440" y="3953442"/>
            <a:ext cx="34402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生活情境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涵育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在生活情境整合活用</a:t>
            </a:r>
          </a:p>
        </p:txBody>
      </p:sp>
    </p:spTree>
    <p:extLst>
      <p:ext uri="{BB962C8B-B14F-4D97-AF65-F5344CB8AC3E}">
        <p14:creationId xmlns:p14="http://schemas.microsoft.com/office/powerpoint/2010/main" val="314230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常用字体2">
      <a:majorFont>
        <a:latin typeface="Impact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7BA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常用字体2">
      <a:majorFont>
        <a:latin typeface="Impact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7BA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華麗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華麗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2832</Words>
  <Application>Microsoft Office PowerPoint</Application>
  <PresentationFormat>自訂</PresentationFormat>
  <Paragraphs>603</Paragraphs>
  <Slides>51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51</vt:i4>
      </vt:variant>
    </vt:vector>
  </HeadingPairs>
  <TitlesOfParts>
    <vt:vector size="75" baseType="lpstr">
      <vt:lpstr>Adobe 繁黑體 Std B</vt:lpstr>
      <vt:lpstr>微软雅黑</vt:lpstr>
      <vt:lpstr>宋体</vt:lpstr>
      <vt:lpstr>細明體</vt:lpstr>
      <vt:lpstr>華康細黑體</vt:lpstr>
      <vt:lpstr>微軟正黑體</vt:lpstr>
      <vt:lpstr>新細明體</vt:lpstr>
      <vt:lpstr>標楷體</vt:lpstr>
      <vt:lpstr>Arial</vt:lpstr>
      <vt:lpstr>Calibri</vt:lpstr>
      <vt:lpstr>Calibri Light</vt:lpstr>
      <vt:lpstr>Impact</vt:lpstr>
      <vt:lpstr>Times New Roman</vt:lpstr>
      <vt:lpstr>Trebuchet MS</vt:lpstr>
      <vt:lpstr>Wingdings</vt:lpstr>
      <vt:lpstr>Wingdings 2</vt:lpstr>
      <vt:lpstr>Office 主题</vt:lpstr>
      <vt:lpstr>1_Office 主题</vt:lpstr>
      <vt:lpstr>Office 佈景主題</vt:lpstr>
      <vt:lpstr>1_Office 佈景主題</vt:lpstr>
      <vt:lpstr>3_Office 佈景主題</vt:lpstr>
      <vt:lpstr>2_Office 佈景主題</vt:lpstr>
      <vt:lpstr>華麗</vt:lpstr>
      <vt:lpstr>4_Office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核心素養界定</vt:lpstr>
      <vt:lpstr>PowerPoint 簡報</vt:lpstr>
      <vt:lpstr>核心素養</vt:lpstr>
      <vt:lpstr>PowerPoint 簡報</vt:lpstr>
      <vt:lpstr>PowerPoint 簡報</vt:lpstr>
      <vt:lpstr>PowerPoint 簡報</vt:lpstr>
      <vt:lpstr>藝術領綱課程目標</vt:lpstr>
      <vt:lpstr>PowerPoint 簡報</vt:lpstr>
      <vt:lpstr>PowerPoint 簡報</vt:lpstr>
      <vt:lpstr>PowerPoint 簡報</vt:lpstr>
      <vt:lpstr>PowerPoint 簡報</vt:lpstr>
      <vt:lpstr>活動：我的音樂課速描與分享（Ａ４）</vt:lpstr>
      <vt:lpstr>藝術課綱實施相關資源-課程手冊</vt:lpstr>
      <vt:lpstr>PowerPoint 簡報</vt:lpstr>
      <vt:lpstr>PowerPoint 簡報</vt:lpstr>
      <vt:lpstr>導讀 「吹響民主與人權的號角」</vt:lpstr>
      <vt:lpstr>PowerPoint 簡報</vt:lpstr>
      <vt:lpstr>PowerPoint 簡報</vt:lpstr>
      <vt:lpstr>PowerPoint 簡報</vt:lpstr>
      <vt:lpstr>課綱設計與教學設計關注哪些要項？</vt:lpstr>
      <vt:lpstr>PowerPoint 簡報</vt:lpstr>
      <vt:lpstr>PowerPoint 簡報</vt:lpstr>
      <vt:lpstr>PowerPoint 簡報</vt:lpstr>
      <vt:lpstr>素養導向教學設計參考流程（視時間調整）</vt:lpstr>
      <vt:lpstr>PowerPoint 簡報</vt:lpstr>
      <vt:lpstr>PowerPoint 簡報</vt:lpstr>
      <vt:lpstr>PowerPoint 簡報</vt:lpstr>
      <vt:lpstr>PowerPoint 簡報</vt:lpstr>
      <vt:lpstr>PowerPoint 簡報</vt:lpstr>
      <vt:lpstr>學習目標：動詞+名詞</vt:lpstr>
      <vt:lpstr>領綱的「學習重點」 </vt:lpstr>
      <vt:lpstr>學習重點由「學習表現」和「學習內容」交織組成。 「學習表現」包括認知歷程、情意及技能等向度。 「學習內容」則指該領域/科目的重要事實、概念、原理原則、操作流程及技能等知識。</vt:lpstr>
      <vt:lpstr>學習表現的動詞＋學習內容的名詞， 有助學習目標的擬訂</vt:lpstr>
      <vt:lpstr>PowerPoint 簡報</vt:lpstr>
      <vt:lpstr>PowerPoint 簡報</vt:lpstr>
      <vt:lpstr>學習活動設計</vt:lpstr>
      <vt:lpstr>PowerPoint 簡報</vt:lpstr>
      <vt:lpstr>PowerPoint 簡報</vt:lpstr>
      <vt:lpstr>PowerPoint 簡報</vt:lpstr>
      <vt:lpstr>PowerPoint 簡報</vt:lpstr>
      <vt:lpstr>教育部透過協作中心， 建置並落實完善配套措施</vt:lpstr>
      <vt:lpstr>PowerPoint 簡報</vt:lpstr>
      <vt:lpstr>國教院建有課綱資源平台可供參考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Yungshan Hung</cp:lastModifiedBy>
  <cp:revision>600</cp:revision>
  <dcterms:modified xsi:type="dcterms:W3CDTF">2018-05-08T06:37:21Z</dcterms:modified>
</cp:coreProperties>
</file>